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00" r:id="rId3"/>
    <p:sldId id="258" r:id="rId4"/>
    <p:sldId id="259" r:id="rId5"/>
    <p:sldId id="260" r:id="rId6"/>
    <p:sldId id="261" r:id="rId7"/>
    <p:sldId id="263" r:id="rId8"/>
    <p:sldId id="264" r:id="rId9"/>
    <p:sldId id="265" r:id="rId10"/>
    <p:sldId id="266" r:id="rId11"/>
    <p:sldId id="301" r:id="rId12"/>
    <p:sldId id="262" r:id="rId13"/>
    <p:sldId id="267" r:id="rId14"/>
    <p:sldId id="268" r:id="rId15"/>
    <p:sldId id="269" r:id="rId16"/>
    <p:sldId id="257" r:id="rId17"/>
    <p:sldId id="270" r:id="rId18"/>
    <p:sldId id="302" r:id="rId19"/>
    <p:sldId id="272" r:id="rId20"/>
    <p:sldId id="282" r:id="rId21"/>
    <p:sldId id="271" r:id="rId22"/>
    <p:sldId id="273" r:id="rId23"/>
    <p:sldId id="274" r:id="rId24"/>
    <p:sldId id="275" r:id="rId25"/>
    <p:sldId id="304" r:id="rId26"/>
    <p:sldId id="276" r:id="rId27"/>
    <p:sldId id="277" r:id="rId28"/>
    <p:sldId id="278" r:id="rId29"/>
    <p:sldId id="279" r:id="rId30"/>
    <p:sldId id="284" r:id="rId31"/>
    <p:sldId id="280" r:id="rId32"/>
    <p:sldId id="303" r:id="rId33"/>
    <p:sldId id="286" r:id="rId34"/>
    <p:sldId id="285" r:id="rId35"/>
    <p:sldId id="287" r:id="rId36"/>
    <p:sldId id="288" r:id="rId37"/>
    <p:sldId id="289" r:id="rId38"/>
    <p:sldId id="290" r:id="rId39"/>
    <p:sldId id="291" r:id="rId40"/>
    <p:sldId id="292" r:id="rId41"/>
    <p:sldId id="293" r:id="rId42"/>
    <p:sldId id="294" r:id="rId43"/>
    <p:sldId id="306" r:id="rId44"/>
    <p:sldId id="295" r:id="rId45"/>
    <p:sldId id="296" r:id="rId46"/>
    <p:sldId id="297" r:id="rId47"/>
    <p:sldId id="298" r:id="rId48"/>
    <p:sldId id="299" r:id="rId49"/>
    <p:sldId id="305" r:id="rId50"/>
    <p:sldId id="307" r:id="rId51"/>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500" y="-96"/>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20A52C-D789-482E-907E-14C65E24EFEE}" type="datetimeFigureOut">
              <a:rPr lang="sl-SI" smtClean="0"/>
              <a:t>19.2.2018</a:t>
            </a:fld>
            <a:endParaRPr lang="sl-S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DB035A-2EF5-42DF-BD2C-C83BC66A7DBD}" type="slidenum">
              <a:rPr lang="sl-SI" smtClean="0"/>
              <a:t>‹#›</a:t>
            </a:fld>
            <a:endParaRPr lang="sl-SI"/>
          </a:p>
        </p:txBody>
      </p:sp>
    </p:spTree>
    <p:extLst>
      <p:ext uri="{BB962C8B-B14F-4D97-AF65-F5344CB8AC3E}">
        <p14:creationId xmlns:p14="http://schemas.microsoft.com/office/powerpoint/2010/main" val="109832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D3DB035A-2EF5-42DF-BD2C-C83BC66A7DBD}" type="slidenum">
              <a:rPr lang="sl-SI" smtClean="0"/>
              <a:t>30</a:t>
            </a:fld>
            <a:endParaRPr lang="sl-SI"/>
          </a:p>
        </p:txBody>
      </p:sp>
    </p:spTree>
    <p:extLst>
      <p:ext uri="{BB962C8B-B14F-4D97-AF65-F5344CB8AC3E}">
        <p14:creationId xmlns:p14="http://schemas.microsoft.com/office/powerpoint/2010/main" val="2285610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p>
            <a:fld id="{1A0C2C40-A8B0-4C97-A96F-B5871AC90EAC}" type="datetime1">
              <a:rPr lang="sl-SI" smtClean="0"/>
              <a:t>19.2.2018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67B31914-70C8-4125-B31F-AE8E946298AF}" type="slidenum">
              <a:rPr lang="sl-SI" smtClean="0"/>
              <a:t>‹#›</a:t>
            </a:fld>
            <a:endParaRPr lang="sl-SI"/>
          </a:p>
        </p:txBody>
      </p:sp>
    </p:spTree>
    <p:extLst>
      <p:ext uri="{BB962C8B-B14F-4D97-AF65-F5344CB8AC3E}">
        <p14:creationId xmlns:p14="http://schemas.microsoft.com/office/powerpoint/2010/main" val="36868789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AA7C156A-678D-4C53-AB8E-5B16A6903728}" type="datetime1">
              <a:rPr lang="sl-SI" smtClean="0"/>
              <a:t>19.2.2018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67B31914-70C8-4125-B31F-AE8E946298AF}" type="slidenum">
              <a:rPr lang="sl-SI" smtClean="0"/>
              <a:t>‹#›</a:t>
            </a:fld>
            <a:endParaRPr lang="sl-SI"/>
          </a:p>
        </p:txBody>
      </p:sp>
    </p:spTree>
    <p:extLst>
      <p:ext uri="{BB962C8B-B14F-4D97-AF65-F5344CB8AC3E}">
        <p14:creationId xmlns:p14="http://schemas.microsoft.com/office/powerpoint/2010/main" val="868202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5EAFD91B-1430-4430-B737-DECBEEBE0F6F}" type="datetime1">
              <a:rPr lang="sl-SI" smtClean="0"/>
              <a:t>19.2.2018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67B31914-70C8-4125-B31F-AE8E946298AF}" type="slidenum">
              <a:rPr lang="sl-SI" smtClean="0"/>
              <a:t>‹#›</a:t>
            </a:fld>
            <a:endParaRPr lang="sl-SI"/>
          </a:p>
        </p:txBody>
      </p:sp>
    </p:spTree>
    <p:extLst>
      <p:ext uri="{BB962C8B-B14F-4D97-AF65-F5344CB8AC3E}">
        <p14:creationId xmlns:p14="http://schemas.microsoft.com/office/powerpoint/2010/main" val="352156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Slika 5"/>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174296" y="1268760"/>
            <a:ext cx="8835467" cy="4265265"/>
          </a:xfrm>
          <a:prstGeom prst="rect">
            <a:avLst/>
          </a:prstGeom>
        </p:spPr>
      </p:pic>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7F72EF69-5515-4CA4-B344-FE189DCFE264}" type="datetime1">
              <a:rPr lang="sl-SI" smtClean="0"/>
              <a:t>19.2.2018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67B31914-70C8-4125-B31F-AE8E946298AF}" type="slidenum">
              <a:rPr lang="sl-SI" smtClean="0"/>
              <a:t>‹#›</a:t>
            </a:fld>
            <a:endParaRPr lang="sl-SI"/>
          </a:p>
        </p:txBody>
      </p:sp>
    </p:spTree>
    <p:extLst>
      <p:ext uri="{BB962C8B-B14F-4D97-AF65-F5344CB8AC3E}">
        <p14:creationId xmlns:p14="http://schemas.microsoft.com/office/powerpoint/2010/main" val="2716733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Slika 5"/>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174296" y="1268760"/>
            <a:ext cx="8835467" cy="4265265"/>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3AF1B6-B9CC-4769-AE8E-4073B25EE0A5}" type="datetime1">
              <a:rPr lang="sl-SI" smtClean="0"/>
              <a:t>19.2.2018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67B31914-70C8-4125-B31F-AE8E946298AF}" type="slidenum">
              <a:rPr lang="sl-SI" smtClean="0"/>
              <a:t>‹#›</a:t>
            </a:fld>
            <a:endParaRPr lang="sl-SI"/>
          </a:p>
        </p:txBody>
      </p:sp>
    </p:spTree>
    <p:extLst>
      <p:ext uri="{BB962C8B-B14F-4D97-AF65-F5344CB8AC3E}">
        <p14:creationId xmlns:p14="http://schemas.microsoft.com/office/powerpoint/2010/main" val="23388016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Slika 5"/>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174296" y="1268760"/>
            <a:ext cx="8835467" cy="4265265"/>
          </a:xfrm>
          <a:prstGeom prst="rect">
            <a:avLst/>
          </a:prstGeom>
        </p:spPr>
      </p:pic>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p>
            <a:fld id="{B1E7BFE3-3CC7-4717-ABAE-01660B4DCD78}" type="datetime1">
              <a:rPr lang="sl-SI" smtClean="0"/>
              <a:t>19.2.2018</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67B31914-70C8-4125-B31F-AE8E946298AF}" type="slidenum">
              <a:rPr lang="sl-SI" smtClean="0"/>
              <a:t>‹#›</a:t>
            </a:fld>
            <a:endParaRPr lang="sl-SI"/>
          </a:p>
        </p:txBody>
      </p:sp>
    </p:spTree>
    <p:extLst>
      <p:ext uri="{BB962C8B-B14F-4D97-AF65-F5344CB8AC3E}">
        <p14:creationId xmlns:p14="http://schemas.microsoft.com/office/powerpoint/2010/main" val="23451439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Slika 5"/>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174296" y="1268760"/>
            <a:ext cx="8835467" cy="4265265"/>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p>
            <a:fld id="{51040E07-CB70-4FEA-B704-3C1B70C285BE}" type="datetime1">
              <a:rPr lang="sl-SI" smtClean="0"/>
              <a:t>19.2.2018</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67B31914-70C8-4125-B31F-AE8E946298AF}" type="slidenum">
              <a:rPr lang="sl-SI" smtClean="0"/>
              <a:t>‹#›</a:t>
            </a:fld>
            <a:endParaRPr lang="sl-SI"/>
          </a:p>
        </p:txBody>
      </p:sp>
    </p:spTree>
    <p:extLst>
      <p:ext uri="{BB962C8B-B14F-4D97-AF65-F5344CB8AC3E}">
        <p14:creationId xmlns:p14="http://schemas.microsoft.com/office/powerpoint/2010/main" val="5885293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Slika 5"/>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174296" y="1268760"/>
            <a:ext cx="8835467" cy="4265265"/>
          </a:xfrm>
          <a:prstGeom prst="rect">
            <a:avLst/>
          </a:prstGeom>
        </p:spPr>
      </p:pic>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p>
            <a:fld id="{293119B9-B134-4EDD-AF37-44C829E6C0AC}" type="datetime1">
              <a:rPr lang="sl-SI" smtClean="0"/>
              <a:t>19.2.2018</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67B31914-70C8-4125-B31F-AE8E946298AF}" type="slidenum">
              <a:rPr lang="sl-SI" smtClean="0"/>
              <a:t>‹#›</a:t>
            </a:fld>
            <a:endParaRPr lang="sl-SI"/>
          </a:p>
        </p:txBody>
      </p:sp>
    </p:spTree>
    <p:extLst>
      <p:ext uri="{BB962C8B-B14F-4D97-AF65-F5344CB8AC3E}">
        <p14:creationId xmlns:p14="http://schemas.microsoft.com/office/powerpoint/2010/main" val="6666576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66370F-F9F4-44C6-BD08-3BAD7CF8CD6B}" type="datetime1">
              <a:rPr lang="sl-SI" smtClean="0"/>
              <a:t>19.2.2018</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67B31914-70C8-4125-B31F-AE8E946298AF}" type="slidenum">
              <a:rPr lang="sl-SI" smtClean="0"/>
              <a:t>‹#›</a:t>
            </a:fld>
            <a:endParaRPr lang="sl-SI"/>
          </a:p>
        </p:txBody>
      </p:sp>
    </p:spTree>
    <p:extLst>
      <p:ext uri="{BB962C8B-B14F-4D97-AF65-F5344CB8AC3E}">
        <p14:creationId xmlns:p14="http://schemas.microsoft.com/office/powerpoint/2010/main" val="19039951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012E8C-D353-449B-A2FD-2333E8F11479}" type="datetime1">
              <a:rPr lang="sl-SI" smtClean="0"/>
              <a:t>19.2.2018</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67B31914-70C8-4125-B31F-AE8E946298AF}" type="slidenum">
              <a:rPr lang="sl-SI" smtClean="0"/>
              <a:t>‹#›</a:t>
            </a:fld>
            <a:endParaRPr lang="sl-SI"/>
          </a:p>
        </p:txBody>
      </p:sp>
    </p:spTree>
    <p:extLst>
      <p:ext uri="{BB962C8B-B14F-4D97-AF65-F5344CB8AC3E}">
        <p14:creationId xmlns:p14="http://schemas.microsoft.com/office/powerpoint/2010/main" val="21046382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DB077-64B8-46CE-85ED-44CB36870066}" type="datetime1">
              <a:rPr lang="sl-SI" smtClean="0"/>
              <a:t>19.2.2018</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67B31914-70C8-4125-B31F-AE8E946298AF}" type="slidenum">
              <a:rPr lang="sl-SI" smtClean="0"/>
              <a:t>‹#›</a:t>
            </a:fld>
            <a:endParaRPr lang="sl-SI"/>
          </a:p>
        </p:txBody>
      </p:sp>
    </p:spTree>
    <p:extLst>
      <p:ext uri="{BB962C8B-B14F-4D97-AF65-F5344CB8AC3E}">
        <p14:creationId xmlns:p14="http://schemas.microsoft.com/office/powerpoint/2010/main" val="734647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l-S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AD5E2-DE6E-4261-BF75-427FBA6ECAF7}" type="datetime1">
              <a:rPr lang="sl-SI" smtClean="0"/>
              <a:t>19.2.2018</a:t>
            </a:fld>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31914-70C8-4125-B31F-AE8E946298AF}" type="slidenum">
              <a:rPr lang="sl-SI" smtClean="0"/>
              <a:t>‹#›</a:t>
            </a:fld>
            <a:endParaRPr lang="sl-SI"/>
          </a:p>
        </p:txBody>
      </p:sp>
    </p:spTree>
    <p:extLst>
      <p:ext uri="{BB962C8B-B14F-4D97-AF65-F5344CB8AC3E}">
        <p14:creationId xmlns:p14="http://schemas.microsoft.com/office/powerpoint/2010/main" val="4059598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4.wmf"/><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8.wmf"/></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7.wmf"/><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45.png"/><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2.wmf"/><Relationship Id="rId5" Type="http://schemas.openxmlformats.org/officeDocument/2006/relationships/oleObject" Target="../embeddings/oleObject16.bin"/><Relationship Id="rId10" Type="http://schemas.openxmlformats.org/officeDocument/2006/relationships/image" Target="../media/image44.wmf"/><Relationship Id="rId4" Type="http://schemas.openxmlformats.org/officeDocument/2006/relationships/image" Target="../media/image46.png"/><Relationship Id="rId9" Type="http://schemas.openxmlformats.org/officeDocument/2006/relationships/oleObject" Target="../embeddings/oleObject18.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9.png"/><Relationship Id="rId5" Type="http://schemas.openxmlformats.org/officeDocument/2006/relationships/image" Target="../media/image47.wmf"/><Relationship Id="rId4" Type="http://schemas.openxmlformats.org/officeDocument/2006/relationships/oleObject" Target="../embeddings/oleObject19.bin"/></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4.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wmf"/><Relationship Id="rId11" Type="http://schemas.openxmlformats.org/officeDocument/2006/relationships/image" Target="../media/image16.wmf"/><Relationship Id="rId5" Type="http://schemas.openxmlformats.org/officeDocument/2006/relationships/oleObject" Target="../embeddings/oleObject6.bin"/><Relationship Id="rId10" Type="http://schemas.openxmlformats.org/officeDocument/2006/relationships/oleObject" Target="../embeddings/oleObject8.bin"/><Relationship Id="rId4" Type="http://schemas.openxmlformats.org/officeDocument/2006/relationships/image" Target="../media/image13.wmf"/><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8.w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2.wmf"/><Relationship Id="rId5" Type="http://schemas.openxmlformats.org/officeDocument/2006/relationships/oleObject" Target="../embeddings/oleObject12.bin"/><Relationship Id="rId4"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5831" y="1052735"/>
            <a:ext cx="7772400" cy="1470025"/>
          </a:xfrm>
        </p:spPr>
        <p:txBody>
          <a:bodyPr/>
          <a:lstStyle/>
          <a:p>
            <a:r>
              <a:rPr lang="sl-SI" dirty="0" smtClean="0"/>
              <a:t>Antene</a:t>
            </a:r>
            <a:endParaRPr lang="sl-SI" dirty="0"/>
          </a:p>
        </p:txBody>
      </p:sp>
      <p:sp>
        <p:nvSpPr>
          <p:cNvPr id="3" name="Subtitle 2"/>
          <p:cNvSpPr>
            <a:spLocks noGrp="1"/>
          </p:cNvSpPr>
          <p:nvPr>
            <p:ph type="subTitle" idx="1"/>
          </p:nvPr>
        </p:nvSpPr>
        <p:spPr>
          <a:xfrm>
            <a:off x="1391631" y="2564903"/>
            <a:ext cx="6400800" cy="1752600"/>
          </a:xfrm>
        </p:spPr>
        <p:txBody>
          <a:bodyPr/>
          <a:lstStyle/>
          <a:p>
            <a:r>
              <a:rPr lang="sl-SI" dirty="0" smtClean="0"/>
              <a:t>Marko Pavlin</a:t>
            </a:r>
          </a:p>
          <a:p>
            <a:r>
              <a:rPr lang="sl-SI" dirty="0" smtClean="0"/>
              <a:t>za</a:t>
            </a:r>
            <a:endParaRPr lang="sl-SI" dirty="0"/>
          </a:p>
        </p:txBody>
      </p:sp>
      <p:pic>
        <p:nvPicPr>
          <p:cNvPr id="5" name="Slika 5"/>
          <p:cNvPicPr/>
          <p:nvPr/>
        </p:nvPicPr>
        <p:blipFill>
          <a:blip r:embed="rId2" cstate="print">
            <a:extLst>
              <a:ext uri="{28A0092B-C50C-407E-A947-70E740481C1C}">
                <a14:useLocalDpi xmlns:a14="http://schemas.microsoft.com/office/drawing/2010/main" val="0"/>
              </a:ext>
            </a:extLst>
          </a:blip>
          <a:stretch>
            <a:fillRect/>
          </a:stretch>
        </p:blipFill>
        <p:spPr>
          <a:xfrm>
            <a:off x="2411760" y="3933055"/>
            <a:ext cx="4360545" cy="2105025"/>
          </a:xfrm>
          <a:prstGeom prst="rect">
            <a:avLst/>
          </a:prstGeom>
        </p:spPr>
      </p:pic>
      <p:sp>
        <p:nvSpPr>
          <p:cNvPr id="6" name="Date Placeholder 5"/>
          <p:cNvSpPr>
            <a:spLocks noGrp="1"/>
          </p:cNvSpPr>
          <p:nvPr>
            <p:ph type="dt" sz="half" idx="10"/>
          </p:nvPr>
        </p:nvSpPr>
        <p:spPr/>
        <p:txBody>
          <a:bodyPr/>
          <a:lstStyle/>
          <a:p>
            <a:fld id="{17EA5DFC-03D3-4B19-BD30-FC68C8B55207}" type="datetime1">
              <a:rPr lang="sl-SI" smtClean="0"/>
              <a:t>19.2.2018</a:t>
            </a:fld>
            <a:endParaRPr lang="sl-SI"/>
          </a:p>
        </p:txBody>
      </p:sp>
      <p:sp>
        <p:nvSpPr>
          <p:cNvPr id="7" name="Slide Number Placeholder 6"/>
          <p:cNvSpPr>
            <a:spLocks noGrp="1"/>
          </p:cNvSpPr>
          <p:nvPr>
            <p:ph type="sldNum" sz="quarter" idx="12"/>
          </p:nvPr>
        </p:nvSpPr>
        <p:spPr/>
        <p:txBody>
          <a:bodyPr/>
          <a:lstStyle/>
          <a:p>
            <a:fld id="{67B31914-70C8-4125-B31F-AE8E946298AF}" type="slidenum">
              <a:rPr lang="sl-SI" smtClean="0"/>
              <a:t>1</a:t>
            </a:fld>
            <a:endParaRPr lang="sl-SI"/>
          </a:p>
        </p:txBody>
      </p:sp>
    </p:spTree>
    <p:extLst>
      <p:ext uri="{BB962C8B-B14F-4D97-AF65-F5344CB8AC3E}">
        <p14:creationId xmlns:p14="http://schemas.microsoft.com/office/powerpoint/2010/main" val="2464896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Računanje z decibeli</a:t>
            </a:r>
            <a:endParaRPr lang="sl-SI" dirty="0"/>
          </a:p>
        </p:txBody>
      </p:sp>
      <p:pic>
        <p:nvPicPr>
          <p:cNvPr id="4" name="Picture 3" descr="slika5"/>
          <p:cNvPicPr>
            <a:picLocks noGrp="1" noChangeAspect="1" noChangeArrowheads="1"/>
          </p:cNvPicPr>
          <p:nvPr>
            <p:ph idx="1"/>
          </p:nvPr>
        </p:nvPicPr>
        <p:blipFill>
          <a:blip r:embed="rId2"/>
          <a:srcRect/>
          <a:stretch>
            <a:fillRect/>
          </a:stretch>
        </p:blipFill>
        <p:spPr>
          <a:xfrm>
            <a:off x="1727200" y="1616075"/>
            <a:ext cx="5508625" cy="747713"/>
          </a:xfrm>
        </p:spPr>
      </p:pic>
      <p:sp>
        <p:nvSpPr>
          <p:cNvPr id="5" name="Text Box 4"/>
          <p:cNvSpPr txBox="1">
            <a:spLocks noChangeArrowheads="1"/>
          </p:cNvSpPr>
          <p:nvPr/>
        </p:nvSpPr>
        <p:spPr bwMode="auto">
          <a:xfrm>
            <a:off x="698500" y="2622550"/>
            <a:ext cx="5091113" cy="1687513"/>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a:t>IZRAČUN SKUPNEGA OJAČANJA SISTEMA:</a:t>
            </a:r>
          </a:p>
          <a:p>
            <a:pPr eaLnBrk="0" hangingPunct="0">
              <a:spcBef>
                <a:spcPct val="20000"/>
              </a:spcBef>
              <a:buClr>
                <a:schemeClr val="tx2"/>
              </a:buClr>
              <a:buSzPct val="75000"/>
              <a:buFont typeface="Monotype Sorts"/>
              <a:buNone/>
            </a:pPr>
            <a:endParaRPr lang="sl-SI"/>
          </a:p>
          <a:p>
            <a:pPr eaLnBrk="0" hangingPunct="0">
              <a:spcBef>
                <a:spcPct val="20000"/>
              </a:spcBef>
              <a:buClr>
                <a:schemeClr val="tx2"/>
              </a:buClr>
              <a:buSzPct val="75000"/>
              <a:buFont typeface="Monotype Sorts"/>
              <a:buNone/>
            </a:pPr>
            <a:r>
              <a:rPr lang="sl-SI"/>
              <a:t>G(dB)=+ 20 dB - 10 dB + 3 dB=+ 13dB</a:t>
            </a:r>
          </a:p>
          <a:p>
            <a:pPr eaLnBrk="0" hangingPunct="0">
              <a:spcBef>
                <a:spcPct val="20000"/>
              </a:spcBef>
              <a:buClr>
                <a:schemeClr val="tx2"/>
              </a:buClr>
              <a:buSzPct val="75000"/>
              <a:buFont typeface="Monotype Sorts"/>
              <a:buNone/>
            </a:pPr>
            <a:r>
              <a:rPr lang="sl-SI"/>
              <a:t>		ali</a:t>
            </a:r>
          </a:p>
          <a:p>
            <a:pPr eaLnBrk="0" hangingPunct="0">
              <a:spcBef>
                <a:spcPct val="20000"/>
              </a:spcBef>
              <a:buClr>
                <a:schemeClr val="tx2"/>
              </a:buClr>
              <a:buSzPct val="75000"/>
              <a:buFont typeface="Monotype Sorts"/>
              <a:buNone/>
            </a:pPr>
            <a:r>
              <a:rPr lang="sl-SI"/>
              <a:t>G=100 x 0.1 x 2=20</a:t>
            </a:r>
          </a:p>
        </p:txBody>
      </p:sp>
      <p:sp>
        <p:nvSpPr>
          <p:cNvPr id="6" name="Date Placeholder 5"/>
          <p:cNvSpPr>
            <a:spLocks noGrp="1"/>
          </p:cNvSpPr>
          <p:nvPr>
            <p:ph type="dt" sz="half" idx="10"/>
          </p:nvPr>
        </p:nvSpPr>
        <p:spPr/>
        <p:txBody>
          <a:bodyPr/>
          <a:lstStyle/>
          <a:p>
            <a:fld id="{56DCD900-E3F3-44D7-8583-85EC400C6DFB}" type="datetime1">
              <a:rPr lang="sl-SI" smtClean="0"/>
              <a:t>19.2.2018</a:t>
            </a:fld>
            <a:endParaRPr lang="sl-SI"/>
          </a:p>
        </p:txBody>
      </p:sp>
      <p:sp>
        <p:nvSpPr>
          <p:cNvPr id="7" name="Slide Number Placeholder 6"/>
          <p:cNvSpPr>
            <a:spLocks noGrp="1"/>
          </p:cNvSpPr>
          <p:nvPr>
            <p:ph type="sldNum" sz="quarter" idx="12"/>
          </p:nvPr>
        </p:nvSpPr>
        <p:spPr/>
        <p:txBody>
          <a:bodyPr/>
          <a:lstStyle/>
          <a:p>
            <a:fld id="{67B31914-70C8-4125-B31F-AE8E946298AF}" type="slidenum">
              <a:rPr lang="sl-SI" smtClean="0"/>
              <a:t>10</a:t>
            </a:fld>
            <a:endParaRPr lang="sl-SI"/>
          </a:p>
        </p:txBody>
      </p:sp>
    </p:spTree>
    <p:extLst>
      <p:ext uri="{BB962C8B-B14F-4D97-AF65-F5344CB8AC3E}">
        <p14:creationId xmlns:p14="http://schemas.microsoft.com/office/powerpoint/2010/main" val="1881938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Vsebina</a:t>
            </a:r>
            <a:endParaRPr lang="sl-SI" dirty="0"/>
          </a:p>
        </p:txBody>
      </p:sp>
      <p:sp>
        <p:nvSpPr>
          <p:cNvPr id="3" name="Content Placeholder 2"/>
          <p:cNvSpPr>
            <a:spLocks noGrp="1"/>
          </p:cNvSpPr>
          <p:nvPr>
            <p:ph idx="1"/>
          </p:nvPr>
        </p:nvSpPr>
        <p:spPr/>
        <p:txBody>
          <a:bodyPr/>
          <a:lstStyle/>
          <a:p>
            <a:r>
              <a:rPr lang="sl-SI" dirty="0" smtClean="0">
                <a:solidFill>
                  <a:schemeClr val="bg1">
                    <a:lumMod val="65000"/>
                  </a:schemeClr>
                </a:solidFill>
              </a:rPr>
              <a:t>Izmenični tok in napetost</a:t>
            </a:r>
          </a:p>
          <a:p>
            <a:pPr lvl="1"/>
            <a:r>
              <a:rPr lang="sl-SI" dirty="0" smtClean="0">
                <a:solidFill>
                  <a:schemeClr val="bg1">
                    <a:lumMod val="65000"/>
                  </a:schemeClr>
                </a:solidFill>
              </a:rPr>
              <a:t>Sinus, dB, moč, prilagoditev</a:t>
            </a:r>
          </a:p>
          <a:p>
            <a:r>
              <a:rPr lang="sl-SI" dirty="0" smtClean="0"/>
              <a:t>Elektromagnetno valovanje</a:t>
            </a:r>
          </a:p>
          <a:p>
            <a:pPr lvl="1"/>
            <a:r>
              <a:rPr lang="sl-SI" dirty="0" smtClean="0"/>
              <a:t>Valovanje, Atmosfera in razširjanje valovanja</a:t>
            </a:r>
          </a:p>
          <a:p>
            <a:r>
              <a:rPr lang="sl-SI" dirty="0" smtClean="0">
                <a:solidFill>
                  <a:schemeClr val="bg1">
                    <a:lumMod val="65000"/>
                  </a:schemeClr>
                </a:solidFill>
              </a:rPr>
              <a:t>Antene</a:t>
            </a:r>
          </a:p>
          <a:p>
            <a:pPr lvl="1"/>
            <a:r>
              <a:rPr lang="sl-SI" dirty="0" smtClean="0">
                <a:solidFill>
                  <a:schemeClr val="bg1">
                    <a:lumMod val="65000"/>
                  </a:schemeClr>
                </a:solidFill>
              </a:rPr>
              <a:t>Oblike anten, sevalni diagram, parametri anten</a:t>
            </a:r>
          </a:p>
          <a:p>
            <a:r>
              <a:rPr lang="sl-SI" dirty="0" smtClean="0">
                <a:solidFill>
                  <a:schemeClr val="bg1">
                    <a:lumMod val="65000"/>
                  </a:schemeClr>
                </a:solidFill>
              </a:rPr>
              <a:t>Dipol</a:t>
            </a:r>
          </a:p>
          <a:p>
            <a:r>
              <a:rPr lang="sl-SI" dirty="0" smtClean="0">
                <a:solidFill>
                  <a:schemeClr val="bg1">
                    <a:lumMod val="65000"/>
                  </a:schemeClr>
                </a:solidFill>
              </a:rPr>
              <a:t>Vijačna (helix) antena</a:t>
            </a:r>
          </a:p>
          <a:p>
            <a:pPr lvl="1"/>
            <a:r>
              <a:rPr lang="sl-SI" dirty="0" smtClean="0">
                <a:solidFill>
                  <a:schemeClr val="bg1">
                    <a:lumMod val="65000"/>
                  </a:schemeClr>
                </a:solidFill>
              </a:rPr>
              <a:t>Izračun in praktična izvedba</a:t>
            </a:r>
          </a:p>
        </p:txBody>
      </p:sp>
      <p:sp>
        <p:nvSpPr>
          <p:cNvPr id="4" name="Date Placeholder 3"/>
          <p:cNvSpPr>
            <a:spLocks noGrp="1"/>
          </p:cNvSpPr>
          <p:nvPr>
            <p:ph type="dt" sz="half" idx="10"/>
          </p:nvPr>
        </p:nvSpPr>
        <p:spPr/>
        <p:txBody>
          <a:bodyPr/>
          <a:lstStyle/>
          <a:p>
            <a:fld id="{CD858C13-AD38-4B1D-B1C6-40C055C4651F}" type="datetime1">
              <a:rPr lang="sl-SI" smtClean="0"/>
              <a:t>19.2.2018</a:t>
            </a:fld>
            <a:endParaRPr lang="sl-SI"/>
          </a:p>
        </p:txBody>
      </p:sp>
      <p:sp>
        <p:nvSpPr>
          <p:cNvPr id="5" name="Slide Number Placeholder 4"/>
          <p:cNvSpPr>
            <a:spLocks noGrp="1"/>
          </p:cNvSpPr>
          <p:nvPr>
            <p:ph type="sldNum" sz="quarter" idx="12"/>
          </p:nvPr>
        </p:nvSpPr>
        <p:spPr/>
        <p:txBody>
          <a:bodyPr/>
          <a:lstStyle/>
          <a:p>
            <a:fld id="{67B31914-70C8-4125-B31F-AE8E946298AF}" type="slidenum">
              <a:rPr lang="sl-SI" smtClean="0"/>
              <a:t>11</a:t>
            </a:fld>
            <a:endParaRPr lang="sl-SI"/>
          </a:p>
        </p:txBody>
      </p:sp>
    </p:spTree>
    <p:extLst>
      <p:ext uri="{BB962C8B-B14F-4D97-AF65-F5344CB8AC3E}">
        <p14:creationId xmlns:p14="http://schemas.microsoft.com/office/powerpoint/2010/main" val="222925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Valovanje</a:t>
            </a:r>
            <a:endParaRPr lang="sl-SI" dirty="0"/>
          </a:p>
        </p:txBody>
      </p:sp>
      <p:pic>
        <p:nvPicPr>
          <p:cNvPr id="4" name="Picture 3" descr="slika5"/>
          <p:cNvPicPr>
            <a:picLocks noGrp="1" noChangeAspect="1" noChangeArrowheads="1"/>
          </p:cNvPicPr>
          <p:nvPr>
            <p:ph sz="half" idx="1"/>
          </p:nvPr>
        </p:nvPicPr>
        <p:blipFill>
          <a:blip r:embed="rId3"/>
          <a:srcRect/>
          <a:stretch>
            <a:fillRect/>
          </a:stretch>
        </p:blipFill>
        <p:spPr>
          <a:xfrm>
            <a:off x="465138" y="1458913"/>
            <a:ext cx="4041775" cy="2038350"/>
          </a:xfrm>
        </p:spPr>
      </p:pic>
      <p:sp>
        <p:nvSpPr>
          <p:cNvPr id="5" name="Text Box 4"/>
          <p:cNvSpPr txBox="1">
            <a:spLocks noChangeArrowheads="1"/>
          </p:cNvSpPr>
          <p:nvPr/>
        </p:nvSpPr>
        <p:spPr bwMode="auto">
          <a:xfrm>
            <a:off x="250825" y="3681413"/>
            <a:ext cx="8666163" cy="366712"/>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a:t>VALOVNA DOLŽINA (</a:t>
            </a:r>
            <a:r>
              <a:rPr lang="sl-SI">
                <a:sym typeface="Symbol" pitchFamily="18" charset="2"/>
              </a:rPr>
              <a:t>)</a:t>
            </a:r>
            <a:r>
              <a:rPr lang="sl-SI"/>
              <a:t>: razdalja, ki jo val prepotuje v času enega nihaja.</a:t>
            </a:r>
          </a:p>
        </p:txBody>
      </p:sp>
      <p:graphicFrame>
        <p:nvGraphicFramePr>
          <p:cNvPr id="6" name="Object 5"/>
          <p:cNvGraphicFramePr>
            <a:graphicFrameLocks noChangeAspect="1"/>
          </p:cNvGraphicFramePr>
          <p:nvPr/>
        </p:nvGraphicFramePr>
        <p:xfrm>
          <a:off x="850900" y="4789488"/>
          <a:ext cx="1403350" cy="438150"/>
        </p:xfrm>
        <a:graphic>
          <a:graphicData uri="http://schemas.openxmlformats.org/presentationml/2006/ole">
            <mc:AlternateContent xmlns:mc="http://schemas.openxmlformats.org/markup-compatibility/2006">
              <mc:Choice xmlns:v="urn:schemas-microsoft-com:vml" Requires="v">
                <p:oleObj spid="_x0000_s4134" name="Equation" r:id="rId4" imgW="609480" imgH="190440" progId="Equation.3">
                  <p:embed/>
                </p:oleObj>
              </mc:Choice>
              <mc:Fallback>
                <p:oleObj name="Equation" r:id="rId4" imgW="609480" imgH="1904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900" y="4789488"/>
                        <a:ext cx="140335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6"/>
          <p:cNvSpPr txBox="1">
            <a:spLocks noChangeArrowheads="1"/>
          </p:cNvSpPr>
          <p:nvPr/>
        </p:nvSpPr>
        <p:spPr bwMode="auto">
          <a:xfrm>
            <a:off x="3956050" y="4394200"/>
            <a:ext cx="3395663" cy="1027113"/>
          </a:xfrm>
          <a:prstGeom prst="rect">
            <a:avLst/>
          </a:prstGeom>
          <a:noFill/>
          <a:ln w="12700">
            <a:noFill/>
            <a:miter lim="800000"/>
            <a:headEnd type="none" w="sm" len="sm"/>
            <a:tailEnd type="none" w="sm" len="sm"/>
          </a:ln>
        </p:spPr>
        <p:txBody>
          <a:bodyPr>
            <a:spAutoFit/>
          </a:bodyPr>
          <a:lstStyle/>
          <a:p>
            <a:pPr eaLnBrk="0" hangingPunct="0">
              <a:spcBef>
                <a:spcPct val="20000"/>
              </a:spcBef>
              <a:buClr>
                <a:schemeClr val="tx2"/>
              </a:buClr>
              <a:buSzPct val="75000"/>
              <a:buFont typeface="Symbol" pitchFamily="18" charset="2"/>
              <a:buChar char="n"/>
            </a:pPr>
            <a:r>
              <a:rPr lang="sl-SI">
                <a:sym typeface="Symbol" pitchFamily="18" charset="2"/>
              </a:rPr>
              <a:t> - hitrost (m/s)</a:t>
            </a:r>
          </a:p>
          <a:p>
            <a:pPr eaLnBrk="0" hangingPunct="0">
              <a:spcBef>
                <a:spcPct val="20000"/>
              </a:spcBef>
              <a:buClr>
                <a:schemeClr val="tx2"/>
              </a:buClr>
              <a:buSzPct val="75000"/>
              <a:buFont typeface="Symbol" pitchFamily="18" charset="2"/>
              <a:buNone/>
            </a:pPr>
            <a:r>
              <a:rPr lang="sl-SI">
                <a:sym typeface="Symbol" pitchFamily="18" charset="2"/>
              </a:rPr>
              <a:t>f – frekvenca (Hz)</a:t>
            </a:r>
          </a:p>
          <a:p>
            <a:pPr eaLnBrk="0" hangingPunct="0">
              <a:spcBef>
                <a:spcPct val="20000"/>
              </a:spcBef>
              <a:buClr>
                <a:schemeClr val="tx2"/>
              </a:buClr>
              <a:buSzPct val="75000"/>
              <a:buFont typeface="Symbol" pitchFamily="18" charset="2"/>
              <a:buNone/>
            </a:pPr>
            <a:r>
              <a:rPr lang="sl-SI">
                <a:sym typeface="Symbol" pitchFamily="18" charset="2"/>
              </a:rPr>
              <a:t> - valovna dolžina (m)</a:t>
            </a:r>
          </a:p>
        </p:txBody>
      </p:sp>
      <p:sp>
        <p:nvSpPr>
          <p:cNvPr id="8" name="Text Box 7"/>
          <p:cNvSpPr txBox="1">
            <a:spLocks noChangeArrowheads="1"/>
          </p:cNvSpPr>
          <p:nvPr/>
        </p:nvSpPr>
        <p:spPr bwMode="auto">
          <a:xfrm>
            <a:off x="393700" y="5708650"/>
            <a:ext cx="4883150" cy="366713"/>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a:t>FAZA valovanja: merimo v stopinjah (</a:t>
            </a:r>
            <a:r>
              <a:rPr lang="en-US"/>
              <a:t>°</a:t>
            </a:r>
            <a:r>
              <a:rPr lang="sl-SI"/>
              <a:t>).</a:t>
            </a:r>
          </a:p>
        </p:txBody>
      </p:sp>
      <p:sp>
        <p:nvSpPr>
          <p:cNvPr id="9" name="Text Box 8"/>
          <p:cNvSpPr txBox="1">
            <a:spLocks noChangeArrowheads="1"/>
          </p:cNvSpPr>
          <p:nvPr/>
        </p:nvSpPr>
        <p:spPr bwMode="auto">
          <a:xfrm>
            <a:off x="274638" y="4327525"/>
            <a:ext cx="2268537" cy="366713"/>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a:t>HITROST širjenja:</a:t>
            </a:r>
          </a:p>
        </p:txBody>
      </p:sp>
      <p:sp>
        <p:nvSpPr>
          <p:cNvPr id="10" name="Date Placeholder 9"/>
          <p:cNvSpPr>
            <a:spLocks noGrp="1"/>
          </p:cNvSpPr>
          <p:nvPr>
            <p:ph type="dt" sz="half" idx="10"/>
          </p:nvPr>
        </p:nvSpPr>
        <p:spPr/>
        <p:txBody>
          <a:bodyPr/>
          <a:lstStyle/>
          <a:p>
            <a:fld id="{47E66CBA-3B61-4836-8D22-C00BB3734FC4}" type="datetime1">
              <a:rPr lang="sl-SI" smtClean="0"/>
              <a:t>19.2.2018</a:t>
            </a:fld>
            <a:endParaRPr lang="sl-SI"/>
          </a:p>
        </p:txBody>
      </p:sp>
      <p:sp>
        <p:nvSpPr>
          <p:cNvPr id="11" name="Slide Number Placeholder 10"/>
          <p:cNvSpPr>
            <a:spLocks noGrp="1"/>
          </p:cNvSpPr>
          <p:nvPr>
            <p:ph type="sldNum" sz="quarter" idx="12"/>
          </p:nvPr>
        </p:nvSpPr>
        <p:spPr/>
        <p:txBody>
          <a:bodyPr/>
          <a:lstStyle/>
          <a:p>
            <a:fld id="{67B31914-70C8-4125-B31F-AE8E946298AF}" type="slidenum">
              <a:rPr lang="sl-SI" smtClean="0"/>
              <a:t>12</a:t>
            </a:fld>
            <a:endParaRPr lang="sl-SI"/>
          </a:p>
        </p:txBody>
      </p:sp>
    </p:spTree>
    <p:extLst>
      <p:ext uri="{BB962C8B-B14F-4D97-AF65-F5344CB8AC3E}">
        <p14:creationId xmlns:p14="http://schemas.microsoft.com/office/powerpoint/2010/main" val="2452375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Valovanje</a:t>
            </a:r>
            <a:endParaRPr lang="sl-SI" dirty="0"/>
          </a:p>
        </p:txBody>
      </p:sp>
      <p:pic>
        <p:nvPicPr>
          <p:cNvPr id="4" name="Picture 3" descr="slika6"/>
          <p:cNvPicPr>
            <a:picLocks noGrp="1" noChangeAspect="1" noChangeArrowheads="1"/>
          </p:cNvPicPr>
          <p:nvPr>
            <p:ph sz="half" idx="1"/>
          </p:nvPr>
        </p:nvPicPr>
        <p:blipFill>
          <a:blip r:embed="rId2"/>
          <a:srcRect/>
          <a:stretch>
            <a:fillRect/>
          </a:stretch>
        </p:blipFill>
        <p:spPr>
          <a:xfrm>
            <a:off x="4000500" y="1395413"/>
            <a:ext cx="4805363" cy="5003800"/>
          </a:xfrm>
        </p:spPr>
      </p:pic>
      <p:sp>
        <p:nvSpPr>
          <p:cNvPr id="5" name="Text Box 4"/>
          <p:cNvSpPr txBox="1">
            <a:spLocks noChangeArrowheads="1"/>
          </p:cNvSpPr>
          <p:nvPr/>
        </p:nvSpPr>
        <p:spPr bwMode="auto">
          <a:xfrm>
            <a:off x="5594350" y="6378575"/>
            <a:ext cx="1520825" cy="274638"/>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sz="1200"/>
              <a:t>Spekter EM valov</a:t>
            </a:r>
          </a:p>
        </p:txBody>
      </p:sp>
      <p:sp>
        <p:nvSpPr>
          <p:cNvPr id="6" name="Line 5"/>
          <p:cNvSpPr>
            <a:spLocks noChangeShapeType="1"/>
          </p:cNvSpPr>
          <p:nvPr/>
        </p:nvSpPr>
        <p:spPr bwMode="auto">
          <a:xfrm>
            <a:off x="4064000" y="3252788"/>
            <a:ext cx="850900" cy="0"/>
          </a:xfrm>
          <a:prstGeom prst="line">
            <a:avLst/>
          </a:prstGeom>
          <a:noFill/>
          <a:ln w="12700">
            <a:solidFill>
              <a:srgbClr val="FF0000"/>
            </a:solidFill>
            <a:round/>
            <a:headEnd type="none" w="sm" len="sm"/>
            <a:tailEnd type="none" w="sm" len="sm"/>
          </a:ln>
        </p:spPr>
        <p:txBody>
          <a:bodyPr>
            <a:spAutoFit/>
          </a:bodyPr>
          <a:lstStyle/>
          <a:p>
            <a:endParaRPr lang="sl-SI"/>
          </a:p>
        </p:txBody>
      </p:sp>
      <p:sp>
        <p:nvSpPr>
          <p:cNvPr id="7" name="Line 6"/>
          <p:cNvSpPr>
            <a:spLocks noChangeShapeType="1"/>
          </p:cNvSpPr>
          <p:nvPr/>
        </p:nvSpPr>
        <p:spPr bwMode="auto">
          <a:xfrm>
            <a:off x="5908675" y="3944938"/>
            <a:ext cx="850900" cy="0"/>
          </a:xfrm>
          <a:prstGeom prst="line">
            <a:avLst/>
          </a:prstGeom>
          <a:noFill/>
          <a:ln w="12700">
            <a:solidFill>
              <a:srgbClr val="FF0000"/>
            </a:solidFill>
            <a:round/>
            <a:headEnd type="none" w="sm" len="sm"/>
            <a:tailEnd type="none" w="sm" len="sm"/>
          </a:ln>
        </p:spPr>
        <p:txBody>
          <a:bodyPr>
            <a:spAutoFit/>
          </a:bodyPr>
          <a:lstStyle/>
          <a:p>
            <a:endParaRPr lang="sl-SI"/>
          </a:p>
        </p:txBody>
      </p:sp>
      <p:sp>
        <p:nvSpPr>
          <p:cNvPr id="8" name="Line 7"/>
          <p:cNvSpPr>
            <a:spLocks noChangeShapeType="1"/>
          </p:cNvSpPr>
          <p:nvPr/>
        </p:nvSpPr>
        <p:spPr bwMode="auto">
          <a:xfrm>
            <a:off x="4062413" y="3268663"/>
            <a:ext cx="0" cy="436562"/>
          </a:xfrm>
          <a:prstGeom prst="line">
            <a:avLst/>
          </a:prstGeom>
          <a:noFill/>
          <a:ln w="12700">
            <a:solidFill>
              <a:srgbClr val="FF0000"/>
            </a:solidFill>
            <a:round/>
            <a:headEnd type="none" w="sm" len="sm"/>
            <a:tailEnd type="triangle" w="sm" len="sm"/>
          </a:ln>
        </p:spPr>
        <p:txBody>
          <a:bodyPr>
            <a:spAutoFit/>
          </a:bodyPr>
          <a:lstStyle/>
          <a:p>
            <a:endParaRPr lang="sl-SI"/>
          </a:p>
        </p:txBody>
      </p:sp>
      <p:sp>
        <p:nvSpPr>
          <p:cNvPr id="9" name="Line 8"/>
          <p:cNvSpPr>
            <a:spLocks noChangeShapeType="1"/>
          </p:cNvSpPr>
          <p:nvPr/>
        </p:nvSpPr>
        <p:spPr bwMode="auto">
          <a:xfrm flipV="1">
            <a:off x="6750050" y="3490913"/>
            <a:ext cx="0" cy="452437"/>
          </a:xfrm>
          <a:prstGeom prst="line">
            <a:avLst/>
          </a:prstGeom>
          <a:noFill/>
          <a:ln w="12700">
            <a:solidFill>
              <a:srgbClr val="FF0000"/>
            </a:solidFill>
            <a:round/>
            <a:headEnd type="none" w="sm" len="sm"/>
            <a:tailEnd type="triangle" w="sm" len="sm"/>
          </a:ln>
        </p:spPr>
        <p:txBody>
          <a:bodyPr>
            <a:spAutoFit/>
          </a:bodyPr>
          <a:lstStyle/>
          <a:p>
            <a:endParaRPr lang="sl-SI"/>
          </a:p>
        </p:txBody>
      </p:sp>
      <p:sp>
        <p:nvSpPr>
          <p:cNvPr id="10" name="Line 9"/>
          <p:cNvSpPr>
            <a:spLocks noChangeShapeType="1"/>
          </p:cNvSpPr>
          <p:nvPr/>
        </p:nvSpPr>
        <p:spPr bwMode="auto">
          <a:xfrm>
            <a:off x="4389438" y="3911600"/>
            <a:ext cx="747712" cy="0"/>
          </a:xfrm>
          <a:prstGeom prst="line">
            <a:avLst/>
          </a:prstGeom>
          <a:noFill/>
          <a:ln w="12700">
            <a:solidFill>
              <a:srgbClr val="FF0000"/>
            </a:solidFill>
            <a:round/>
            <a:headEnd type="none" w="sm" len="sm"/>
            <a:tailEnd type="none" w="sm" len="sm"/>
          </a:ln>
        </p:spPr>
        <p:txBody>
          <a:bodyPr>
            <a:spAutoFit/>
          </a:bodyPr>
          <a:lstStyle/>
          <a:p>
            <a:endParaRPr lang="sl-SI"/>
          </a:p>
        </p:txBody>
      </p:sp>
      <p:pic>
        <p:nvPicPr>
          <p:cNvPr id="11" name="Picture 10" descr="valovanje"/>
          <p:cNvPicPr>
            <a:picLocks noChangeAspect="1" noChangeArrowheads="1"/>
          </p:cNvPicPr>
          <p:nvPr/>
        </p:nvPicPr>
        <p:blipFill>
          <a:blip r:embed="rId3"/>
          <a:srcRect/>
          <a:stretch>
            <a:fillRect/>
          </a:stretch>
        </p:blipFill>
        <p:spPr>
          <a:xfrm>
            <a:off x="512763" y="1663700"/>
            <a:ext cx="3059112" cy="3130550"/>
          </a:xfrm>
          <a:prstGeom prst="rect">
            <a:avLst/>
          </a:prstGeom>
        </p:spPr>
      </p:pic>
      <p:sp>
        <p:nvSpPr>
          <p:cNvPr id="12" name="Text Box 11"/>
          <p:cNvSpPr txBox="1">
            <a:spLocks noChangeArrowheads="1"/>
          </p:cNvSpPr>
          <p:nvPr/>
        </p:nvSpPr>
        <p:spPr bwMode="auto">
          <a:xfrm>
            <a:off x="1682750" y="4906963"/>
            <a:ext cx="936625" cy="274637"/>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sz="1200"/>
              <a:t>Valovanje</a:t>
            </a:r>
          </a:p>
        </p:txBody>
      </p:sp>
      <p:sp>
        <p:nvSpPr>
          <p:cNvPr id="13" name="Date Placeholder 12"/>
          <p:cNvSpPr>
            <a:spLocks noGrp="1"/>
          </p:cNvSpPr>
          <p:nvPr>
            <p:ph type="dt" sz="half" idx="10"/>
          </p:nvPr>
        </p:nvSpPr>
        <p:spPr/>
        <p:txBody>
          <a:bodyPr/>
          <a:lstStyle/>
          <a:p>
            <a:fld id="{96B40176-0142-4F25-906D-C59619DD7D41}" type="datetime1">
              <a:rPr lang="sl-SI" smtClean="0"/>
              <a:t>19.2.2018</a:t>
            </a:fld>
            <a:endParaRPr lang="sl-SI"/>
          </a:p>
        </p:txBody>
      </p:sp>
      <p:sp>
        <p:nvSpPr>
          <p:cNvPr id="14" name="Slide Number Placeholder 13"/>
          <p:cNvSpPr>
            <a:spLocks noGrp="1"/>
          </p:cNvSpPr>
          <p:nvPr>
            <p:ph type="sldNum" sz="quarter" idx="12"/>
          </p:nvPr>
        </p:nvSpPr>
        <p:spPr/>
        <p:txBody>
          <a:bodyPr/>
          <a:lstStyle/>
          <a:p>
            <a:fld id="{67B31914-70C8-4125-B31F-AE8E946298AF}" type="slidenum">
              <a:rPr lang="sl-SI" smtClean="0"/>
              <a:t>13</a:t>
            </a:fld>
            <a:endParaRPr lang="sl-SI"/>
          </a:p>
        </p:txBody>
      </p:sp>
    </p:spTree>
    <p:extLst>
      <p:ext uri="{BB962C8B-B14F-4D97-AF65-F5344CB8AC3E}">
        <p14:creationId xmlns:p14="http://schemas.microsoft.com/office/powerpoint/2010/main" val="3324740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Elektromagnetni valovi</a:t>
            </a:r>
            <a:endParaRPr lang="sl-SI" dirty="0"/>
          </a:p>
        </p:txBody>
      </p:sp>
      <p:graphicFrame>
        <p:nvGraphicFramePr>
          <p:cNvPr id="4" name="Object 4"/>
          <p:cNvGraphicFramePr>
            <a:graphicFrameLocks noGrp="1" noChangeAspect="1"/>
          </p:cNvGraphicFramePr>
          <p:nvPr>
            <p:ph sz="half" idx="4294967295"/>
            <p:extLst>
              <p:ext uri="{D42A27DB-BD31-4B8C-83A1-F6EECF244321}">
                <p14:modId xmlns:p14="http://schemas.microsoft.com/office/powerpoint/2010/main" val="3592888459"/>
              </p:ext>
            </p:extLst>
          </p:nvPr>
        </p:nvGraphicFramePr>
        <p:xfrm>
          <a:off x="3707904" y="1772816"/>
          <a:ext cx="1264493" cy="2161952"/>
        </p:xfrm>
        <a:graphic>
          <a:graphicData uri="http://schemas.openxmlformats.org/presentationml/2006/ole">
            <mc:AlternateContent xmlns:mc="http://schemas.openxmlformats.org/markup-compatibility/2006">
              <mc:Choice xmlns:v="urn:schemas-microsoft-com:vml" Requires="v">
                <p:oleObj spid="_x0000_s8230" name="Equation" r:id="rId3" imgW="609480" imgH="1041120" progId="Equation.3">
                  <p:embed/>
                </p:oleObj>
              </mc:Choice>
              <mc:Fallback>
                <p:oleObj name="Equation" r:id="rId3" imgW="609480" imgH="10411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1772816"/>
                        <a:ext cx="1264493" cy="2161952"/>
                      </a:xfrm>
                      <a:prstGeom prst="rect">
                        <a:avLst/>
                      </a:prstGeom>
                      <a:noFill/>
                      <a:extLst/>
                    </p:spPr>
                  </p:pic>
                </p:oleObj>
              </mc:Fallback>
            </mc:AlternateContent>
          </a:graphicData>
        </a:graphic>
      </p:graphicFrame>
      <p:sp>
        <p:nvSpPr>
          <p:cNvPr id="5" name="Text Box 5"/>
          <p:cNvSpPr txBox="1">
            <a:spLocks noChangeArrowheads="1"/>
          </p:cNvSpPr>
          <p:nvPr/>
        </p:nvSpPr>
        <p:spPr bwMode="auto">
          <a:xfrm>
            <a:off x="1187624" y="4325790"/>
            <a:ext cx="6090706" cy="929485"/>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sz="1600" dirty="0"/>
              <a:t>C - hitrost širjenja elektromagnetnih valov (svetlobe) - 300 000 000 m/s</a:t>
            </a:r>
          </a:p>
          <a:p>
            <a:pPr eaLnBrk="0" hangingPunct="0">
              <a:spcBef>
                <a:spcPct val="20000"/>
              </a:spcBef>
              <a:buClr>
                <a:schemeClr val="tx2"/>
              </a:buClr>
              <a:buSzPct val="75000"/>
              <a:buFont typeface="Monotype Sorts"/>
              <a:buNone/>
            </a:pPr>
            <a:r>
              <a:rPr lang="sl-SI" sz="1600" dirty="0"/>
              <a:t>f – frekvenca valovanja (Hz)</a:t>
            </a:r>
          </a:p>
          <a:p>
            <a:pPr eaLnBrk="0" hangingPunct="0">
              <a:spcBef>
                <a:spcPct val="20000"/>
              </a:spcBef>
              <a:buClr>
                <a:schemeClr val="tx2"/>
              </a:buClr>
              <a:buSzPct val="75000"/>
              <a:buFont typeface="Monotype Sorts"/>
              <a:buNone/>
            </a:pPr>
            <a:r>
              <a:rPr lang="el-GR" sz="1600" dirty="0"/>
              <a:t>λ</a:t>
            </a:r>
            <a:r>
              <a:rPr lang="sl-SI" sz="1600" dirty="0"/>
              <a:t> - valovna dolžina (m)</a:t>
            </a:r>
            <a:endParaRPr lang="el-GR" sz="1600" dirty="0"/>
          </a:p>
        </p:txBody>
      </p:sp>
      <p:sp>
        <p:nvSpPr>
          <p:cNvPr id="6" name="Date Placeholder 5"/>
          <p:cNvSpPr>
            <a:spLocks noGrp="1"/>
          </p:cNvSpPr>
          <p:nvPr>
            <p:ph type="dt" sz="half" idx="10"/>
          </p:nvPr>
        </p:nvSpPr>
        <p:spPr/>
        <p:txBody>
          <a:bodyPr/>
          <a:lstStyle/>
          <a:p>
            <a:fld id="{A41505F3-4025-4FE8-9763-284F8402FDD7}" type="datetime1">
              <a:rPr lang="sl-SI" smtClean="0"/>
              <a:t>19.2.2018</a:t>
            </a:fld>
            <a:endParaRPr lang="sl-SI"/>
          </a:p>
        </p:txBody>
      </p:sp>
      <p:sp>
        <p:nvSpPr>
          <p:cNvPr id="7" name="Slide Number Placeholder 6"/>
          <p:cNvSpPr>
            <a:spLocks noGrp="1"/>
          </p:cNvSpPr>
          <p:nvPr>
            <p:ph type="sldNum" sz="quarter" idx="12"/>
          </p:nvPr>
        </p:nvSpPr>
        <p:spPr/>
        <p:txBody>
          <a:bodyPr/>
          <a:lstStyle/>
          <a:p>
            <a:fld id="{67B31914-70C8-4125-B31F-AE8E946298AF}" type="slidenum">
              <a:rPr lang="sl-SI" smtClean="0"/>
              <a:t>14</a:t>
            </a:fld>
            <a:endParaRPr lang="sl-SI"/>
          </a:p>
        </p:txBody>
      </p:sp>
    </p:spTree>
    <p:extLst>
      <p:ext uri="{BB962C8B-B14F-4D97-AF65-F5344CB8AC3E}">
        <p14:creationId xmlns:p14="http://schemas.microsoft.com/office/powerpoint/2010/main" val="1826324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Elektromagnetno valovanje</a:t>
            </a:r>
            <a:endParaRPr lang="sl-SI" dirty="0"/>
          </a:p>
        </p:txBody>
      </p:sp>
      <p:pic>
        <p:nvPicPr>
          <p:cNvPr id="4" name="Picture 3" descr="slika6"/>
          <p:cNvPicPr>
            <a:picLocks noGrp="1" noChangeAspect="1" noChangeArrowheads="1"/>
          </p:cNvPicPr>
          <p:nvPr>
            <p:ph sz="half" idx="1"/>
          </p:nvPr>
        </p:nvPicPr>
        <p:blipFill>
          <a:blip r:embed="rId2"/>
          <a:srcRect/>
          <a:stretch>
            <a:fillRect/>
          </a:stretch>
        </p:blipFill>
        <p:spPr>
          <a:xfrm>
            <a:off x="285750" y="1463675"/>
            <a:ext cx="4349750" cy="1743075"/>
          </a:xfrm>
        </p:spPr>
      </p:pic>
      <p:pic>
        <p:nvPicPr>
          <p:cNvPr id="5" name="Picture 4" descr="slika6"/>
          <p:cNvPicPr>
            <a:picLocks noChangeAspect="1" noChangeArrowheads="1"/>
          </p:cNvPicPr>
          <p:nvPr/>
        </p:nvPicPr>
        <p:blipFill>
          <a:blip r:embed="rId3"/>
          <a:srcRect/>
          <a:stretch>
            <a:fillRect/>
          </a:stretch>
        </p:blipFill>
        <p:spPr>
          <a:xfrm>
            <a:off x="4810125" y="1697038"/>
            <a:ext cx="3954463" cy="1941512"/>
          </a:xfrm>
          <a:prstGeom prst="rect">
            <a:avLst/>
          </a:prstGeom>
        </p:spPr>
      </p:pic>
      <p:sp>
        <p:nvSpPr>
          <p:cNvPr id="6" name="Text Box 5"/>
          <p:cNvSpPr txBox="1">
            <a:spLocks noChangeArrowheads="1"/>
          </p:cNvSpPr>
          <p:nvPr/>
        </p:nvSpPr>
        <p:spPr bwMode="auto">
          <a:xfrm>
            <a:off x="1744663" y="2990850"/>
            <a:ext cx="1719262" cy="274638"/>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sz="1200"/>
              <a:t>Elektromagnetni val</a:t>
            </a:r>
          </a:p>
        </p:txBody>
      </p:sp>
      <p:sp>
        <p:nvSpPr>
          <p:cNvPr id="7" name="Text Box 6"/>
          <p:cNvSpPr txBox="1">
            <a:spLocks noChangeArrowheads="1"/>
          </p:cNvSpPr>
          <p:nvPr/>
        </p:nvSpPr>
        <p:spPr bwMode="auto">
          <a:xfrm>
            <a:off x="5529263" y="3675063"/>
            <a:ext cx="3068637" cy="274637"/>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sz="1200"/>
              <a:t>Vertikalna in horizontalna polarizacija</a:t>
            </a:r>
          </a:p>
        </p:txBody>
      </p:sp>
      <p:sp>
        <p:nvSpPr>
          <p:cNvPr id="8" name="Text Box 7"/>
          <p:cNvSpPr txBox="1">
            <a:spLocks noChangeArrowheads="1"/>
          </p:cNvSpPr>
          <p:nvPr/>
        </p:nvSpPr>
        <p:spPr bwMode="auto">
          <a:xfrm>
            <a:off x="439738" y="4875213"/>
            <a:ext cx="8267700" cy="1071562"/>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sz="1400">
                <a:solidFill>
                  <a:srgbClr val="2469AE"/>
                </a:solidFill>
              </a:rPr>
              <a:t>Vertikalno polariziran elektromagnetni val</a:t>
            </a:r>
            <a:r>
              <a:rPr lang="sl-SI" sz="1400"/>
              <a:t>: električna komponenta polja je pravokotna na </a:t>
            </a:r>
          </a:p>
          <a:p>
            <a:pPr eaLnBrk="0" hangingPunct="0">
              <a:spcBef>
                <a:spcPct val="20000"/>
              </a:spcBef>
              <a:buClr>
                <a:schemeClr val="tx2"/>
              </a:buClr>
              <a:buSzPct val="75000"/>
              <a:buFont typeface="Monotype Sorts"/>
              <a:buNone/>
            </a:pPr>
            <a:r>
              <a:rPr lang="sl-SI" sz="1400"/>
              <a:t>Zemljino površino. </a:t>
            </a:r>
          </a:p>
          <a:p>
            <a:pPr eaLnBrk="0" hangingPunct="0">
              <a:spcBef>
                <a:spcPct val="20000"/>
              </a:spcBef>
              <a:buClr>
                <a:schemeClr val="tx2"/>
              </a:buClr>
              <a:buSzPct val="75000"/>
              <a:buFont typeface="Monotype Sorts"/>
              <a:buNone/>
            </a:pPr>
            <a:r>
              <a:rPr lang="sl-SI" sz="1400">
                <a:solidFill>
                  <a:srgbClr val="2469AE"/>
                </a:solidFill>
              </a:rPr>
              <a:t>Horizontalno polariziran elektromagnetni val</a:t>
            </a:r>
            <a:r>
              <a:rPr lang="sl-SI" sz="1400"/>
              <a:t>: električna komponenta polja je vzporedna z</a:t>
            </a:r>
          </a:p>
          <a:p>
            <a:pPr eaLnBrk="0" hangingPunct="0">
              <a:spcBef>
                <a:spcPct val="20000"/>
              </a:spcBef>
              <a:buClr>
                <a:schemeClr val="tx2"/>
              </a:buClr>
              <a:buSzPct val="75000"/>
              <a:buFont typeface="Monotype Sorts"/>
              <a:buNone/>
            </a:pPr>
            <a:r>
              <a:rPr lang="sl-SI" sz="1400"/>
              <a:t>Zemljino površino.</a:t>
            </a:r>
          </a:p>
        </p:txBody>
      </p:sp>
      <p:sp>
        <p:nvSpPr>
          <p:cNvPr id="9" name="Date Placeholder 8"/>
          <p:cNvSpPr>
            <a:spLocks noGrp="1"/>
          </p:cNvSpPr>
          <p:nvPr>
            <p:ph type="dt" sz="half" idx="10"/>
          </p:nvPr>
        </p:nvSpPr>
        <p:spPr/>
        <p:txBody>
          <a:bodyPr/>
          <a:lstStyle/>
          <a:p>
            <a:fld id="{FD32F097-D3DF-4E5E-B283-17C26F33FF81}" type="datetime1">
              <a:rPr lang="sl-SI" smtClean="0"/>
              <a:t>19.2.2018</a:t>
            </a:fld>
            <a:endParaRPr lang="sl-SI"/>
          </a:p>
        </p:txBody>
      </p:sp>
      <p:sp>
        <p:nvSpPr>
          <p:cNvPr id="10" name="Slide Number Placeholder 9"/>
          <p:cNvSpPr>
            <a:spLocks noGrp="1"/>
          </p:cNvSpPr>
          <p:nvPr>
            <p:ph type="sldNum" sz="quarter" idx="12"/>
          </p:nvPr>
        </p:nvSpPr>
        <p:spPr/>
        <p:txBody>
          <a:bodyPr/>
          <a:lstStyle/>
          <a:p>
            <a:fld id="{67B31914-70C8-4125-B31F-AE8E946298AF}" type="slidenum">
              <a:rPr lang="sl-SI" smtClean="0"/>
              <a:t>15</a:t>
            </a:fld>
            <a:endParaRPr lang="sl-SI"/>
          </a:p>
        </p:txBody>
      </p:sp>
    </p:spTree>
    <p:extLst>
      <p:ext uri="{BB962C8B-B14F-4D97-AF65-F5344CB8AC3E}">
        <p14:creationId xmlns:p14="http://schemas.microsoft.com/office/powerpoint/2010/main" val="123666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Prepustnost atmosfere</a:t>
            </a:r>
            <a:endParaRPr lang="sl-SI" dirty="0"/>
          </a:p>
        </p:txBody>
      </p:sp>
      <p:pic>
        <p:nvPicPr>
          <p:cNvPr id="4" name="Picture 5" descr="prepustnost_atmosfere"/>
          <p:cNvPicPr>
            <a:picLocks noChangeAspect="1" noChangeArrowheads="1"/>
          </p:cNvPicPr>
          <p:nvPr/>
        </p:nvPicPr>
        <p:blipFill>
          <a:blip r:embed="rId2"/>
          <a:srcRect/>
          <a:stretch>
            <a:fillRect/>
          </a:stretch>
        </p:blipFill>
        <p:spPr bwMode="auto">
          <a:xfrm>
            <a:off x="309563" y="1370013"/>
            <a:ext cx="8507412" cy="53086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645D9DFA-3BF6-4425-A4CE-20F9324DDC37}" type="datetime1">
              <a:rPr lang="sl-SI" smtClean="0"/>
              <a:t>19.2.2018</a:t>
            </a:fld>
            <a:endParaRPr lang="sl-SI"/>
          </a:p>
        </p:txBody>
      </p:sp>
      <p:sp>
        <p:nvSpPr>
          <p:cNvPr id="6" name="Slide Number Placeholder 5"/>
          <p:cNvSpPr>
            <a:spLocks noGrp="1"/>
          </p:cNvSpPr>
          <p:nvPr>
            <p:ph type="sldNum" sz="quarter" idx="12"/>
          </p:nvPr>
        </p:nvSpPr>
        <p:spPr/>
        <p:txBody>
          <a:bodyPr/>
          <a:lstStyle/>
          <a:p>
            <a:fld id="{67B31914-70C8-4125-B31F-AE8E946298AF}" type="slidenum">
              <a:rPr lang="sl-SI" smtClean="0"/>
              <a:t>16</a:t>
            </a:fld>
            <a:endParaRPr lang="sl-SI"/>
          </a:p>
        </p:txBody>
      </p:sp>
    </p:spTree>
    <p:extLst>
      <p:ext uri="{BB962C8B-B14F-4D97-AF65-F5344CB8AC3E}">
        <p14:creationId xmlns:p14="http://schemas.microsoft.com/office/powerpoint/2010/main" val="932398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Zemeljska atmosfera</a:t>
            </a:r>
            <a:endParaRPr lang="sl-SI" dirty="0"/>
          </a:p>
        </p:txBody>
      </p:sp>
      <p:pic>
        <p:nvPicPr>
          <p:cNvPr id="4" name="Picture 3" descr="slika6"/>
          <p:cNvPicPr>
            <a:picLocks noGrp="1" noChangeAspect="1" noChangeArrowheads="1"/>
          </p:cNvPicPr>
          <p:nvPr>
            <p:ph sz="half" idx="1"/>
          </p:nvPr>
        </p:nvPicPr>
        <p:blipFill>
          <a:blip r:embed="rId2"/>
          <a:srcRect/>
          <a:stretch>
            <a:fillRect/>
          </a:stretch>
        </p:blipFill>
        <p:spPr>
          <a:xfrm>
            <a:off x="315913" y="1468438"/>
            <a:ext cx="4270375" cy="4314825"/>
          </a:xfrm>
        </p:spPr>
      </p:pic>
      <p:sp>
        <p:nvSpPr>
          <p:cNvPr id="5" name="Text Box 4"/>
          <p:cNvSpPr txBox="1">
            <a:spLocks noChangeArrowheads="1"/>
          </p:cNvSpPr>
          <p:nvPr/>
        </p:nvSpPr>
        <p:spPr bwMode="auto">
          <a:xfrm>
            <a:off x="1570038" y="5797550"/>
            <a:ext cx="1890712" cy="304800"/>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sz="1400"/>
              <a:t>Zgradba atmosfere</a:t>
            </a:r>
          </a:p>
        </p:txBody>
      </p:sp>
      <p:sp>
        <p:nvSpPr>
          <p:cNvPr id="6" name="Text Box 5"/>
          <p:cNvSpPr txBox="1">
            <a:spLocks noChangeArrowheads="1"/>
          </p:cNvSpPr>
          <p:nvPr/>
        </p:nvSpPr>
        <p:spPr bwMode="auto">
          <a:xfrm>
            <a:off x="4543425" y="1457325"/>
            <a:ext cx="4373563" cy="1589088"/>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sz="1200"/>
              <a:t>Ionosfera je sestavljena iz  velikega števila nosilcev</a:t>
            </a:r>
          </a:p>
          <a:p>
            <a:pPr eaLnBrk="0" hangingPunct="0">
              <a:spcBef>
                <a:spcPct val="20000"/>
              </a:spcBef>
              <a:buClr>
                <a:schemeClr val="tx2"/>
              </a:buClr>
              <a:buSzPct val="75000"/>
              <a:buFont typeface="Monotype Sorts"/>
              <a:buNone/>
            </a:pPr>
            <a:r>
              <a:rPr lang="sl-SI" sz="1200"/>
              <a:t>električnega naboja (</a:t>
            </a:r>
            <a:r>
              <a:rPr lang="sl-SI" sz="1200">
                <a:solidFill>
                  <a:srgbClr val="2469AE"/>
                </a:solidFill>
              </a:rPr>
              <a:t>elektronov, ionov).  Ti delci </a:t>
            </a:r>
          </a:p>
          <a:p>
            <a:pPr eaLnBrk="0" hangingPunct="0">
              <a:spcBef>
                <a:spcPct val="20000"/>
              </a:spcBef>
              <a:buClr>
                <a:schemeClr val="tx2"/>
              </a:buClr>
              <a:buSzPct val="75000"/>
              <a:buFont typeface="Monotype Sorts"/>
              <a:buNone/>
            </a:pPr>
            <a:r>
              <a:rPr lang="sl-SI" sz="1200">
                <a:solidFill>
                  <a:srgbClr val="2469AE"/>
                </a:solidFill>
              </a:rPr>
              <a:t>nastanejo pretežno zaradi cepljenja nevtralni molekul</a:t>
            </a:r>
          </a:p>
          <a:p>
            <a:pPr eaLnBrk="0" hangingPunct="0">
              <a:spcBef>
                <a:spcPct val="20000"/>
              </a:spcBef>
              <a:buClr>
                <a:schemeClr val="tx2"/>
              </a:buClr>
              <a:buSzPct val="75000"/>
              <a:buFont typeface="Monotype Sorts"/>
              <a:buNone/>
            </a:pPr>
            <a:r>
              <a:rPr lang="sl-SI" sz="1200">
                <a:solidFill>
                  <a:srgbClr val="2469AE"/>
                </a:solidFill>
              </a:rPr>
              <a:t>zraka pod vplivom UV in rentgenskega sevanja Sonca</a:t>
            </a:r>
            <a:r>
              <a:rPr lang="sl-SI" sz="1200"/>
              <a:t>.</a:t>
            </a:r>
          </a:p>
          <a:p>
            <a:pPr eaLnBrk="0" hangingPunct="0">
              <a:spcBef>
                <a:spcPct val="20000"/>
              </a:spcBef>
              <a:buClr>
                <a:schemeClr val="tx2"/>
              </a:buClr>
              <a:buSzPct val="75000"/>
              <a:buFont typeface="Monotype Sorts"/>
              <a:buNone/>
            </a:pPr>
            <a:r>
              <a:rPr lang="sl-SI" sz="1200"/>
              <a:t>Ko se svobodni elektron ponovno veže na pozitivni</a:t>
            </a:r>
          </a:p>
          <a:p>
            <a:pPr eaLnBrk="0" hangingPunct="0">
              <a:spcBef>
                <a:spcPct val="20000"/>
              </a:spcBef>
              <a:buClr>
                <a:schemeClr val="tx2"/>
              </a:buClr>
              <a:buSzPct val="75000"/>
              <a:buFont typeface="Monotype Sorts"/>
              <a:buNone/>
            </a:pPr>
            <a:r>
              <a:rPr lang="sl-SI" sz="1200"/>
              <a:t>ion, ponovno dobimo nevtralno molekulo, postopku</a:t>
            </a:r>
          </a:p>
          <a:p>
            <a:pPr eaLnBrk="0" hangingPunct="0">
              <a:spcBef>
                <a:spcPct val="20000"/>
              </a:spcBef>
              <a:buClr>
                <a:schemeClr val="tx2"/>
              </a:buClr>
              <a:buSzPct val="75000"/>
              <a:buFont typeface="Monotype Sorts"/>
              <a:buNone/>
            </a:pPr>
            <a:r>
              <a:rPr lang="sl-SI" sz="1200"/>
              <a:t>pa pravimo rekombinacija.</a:t>
            </a:r>
          </a:p>
        </p:txBody>
      </p:sp>
      <p:pic>
        <p:nvPicPr>
          <p:cNvPr id="7" name="Picture 6" descr="slika6"/>
          <p:cNvPicPr>
            <a:picLocks noChangeAspect="1" noChangeArrowheads="1"/>
          </p:cNvPicPr>
          <p:nvPr/>
        </p:nvPicPr>
        <p:blipFill>
          <a:blip r:embed="rId3"/>
          <a:srcRect/>
          <a:stretch>
            <a:fillRect/>
          </a:stretch>
        </p:blipFill>
        <p:spPr>
          <a:xfrm>
            <a:off x="5462588" y="3263900"/>
            <a:ext cx="3200400" cy="3170238"/>
          </a:xfrm>
          <a:prstGeom prst="rect">
            <a:avLst/>
          </a:prstGeom>
        </p:spPr>
      </p:pic>
      <p:sp>
        <p:nvSpPr>
          <p:cNvPr id="8" name="Text Box 7"/>
          <p:cNvSpPr txBox="1">
            <a:spLocks noChangeArrowheads="1"/>
          </p:cNvSpPr>
          <p:nvPr/>
        </p:nvSpPr>
        <p:spPr bwMode="auto">
          <a:xfrm>
            <a:off x="5700713" y="6364288"/>
            <a:ext cx="2492375" cy="274637"/>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sz="1200"/>
              <a:t>Gostota elektronov v ionosferi</a:t>
            </a:r>
          </a:p>
        </p:txBody>
      </p:sp>
      <p:sp>
        <p:nvSpPr>
          <p:cNvPr id="9" name="Date Placeholder 8"/>
          <p:cNvSpPr>
            <a:spLocks noGrp="1"/>
          </p:cNvSpPr>
          <p:nvPr>
            <p:ph type="dt" sz="half" idx="10"/>
          </p:nvPr>
        </p:nvSpPr>
        <p:spPr/>
        <p:txBody>
          <a:bodyPr/>
          <a:lstStyle/>
          <a:p>
            <a:fld id="{93801AD0-57E4-4ED3-892A-0CE75E5CA665}" type="datetime1">
              <a:rPr lang="sl-SI" smtClean="0"/>
              <a:t>19.2.2018</a:t>
            </a:fld>
            <a:endParaRPr lang="sl-SI"/>
          </a:p>
        </p:txBody>
      </p:sp>
      <p:sp>
        <p:nvSpPr>
          <p:cNvPr id="10" name="Slide Number Placeholder 9"/>
          <p:cNvSpPr>
            <a:spLocks noGrp="1"/>
          </p:cNvSpPr>
          <p:nvPr>
            <p:ph type="sldNum" sz="quarter" idx="12"/>
          </p:nvPr>
        </p:nvSpPr>
        <p:spPr/>
        <p:txBody>
          <a:bodyPr/>
          <a:lstStyle/>
          <a:p>
            <a:fld id="{67B31914-70C8-4125-B31F-AE8E946298AF}" type="slidenum">
              <a:rPr lang="sl-SI" smtClean="0"/>
              <a:t>17</a:t>
            </a:fld>
            <a:endParaRPr lang="sl-SI"/>
          </a:p>
        </p:txBody>
      </p:sp>
    </p:spTree>
    <p:extLst>
      <p:ext uri="{BB962C8B-B14F-4D97-AF65-F5344CB8AC3E}">
        <p14:creationId xmlns:p14="http://schemas.microsoft.com/office/powerpoint/2010/main" val="2036126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Vsebina</a:t>
            </a:r>
            <a:endParaRPr lang="sl-SI" dirty="0"/>
          </a:p>
        </p:txBody>
      </p:sp>
      <p:sp>
        <p:nvSpPr>
          <p:cNvPr id="3" name="Content Placeholder 2"/>
          <p:cNvSpPr>
            <a:spLocks noGrp="1"/>
          </p:cNvSpPr>
          <p:nvPr>
            <p:ph idx="1"/>
          </p:nvPr>
        </p:nvSpPr>
        <p:spPr/>
        <p:txBody>
          <a:bodyPr/>
          <a:lstStyle/>
          <a:p>
            <a:r>
              <a:rPr lang="sl-SI" dirty="0" smtClean="0">
                <a:solidFill>
                  <a:schemeClr val="bg1">
                    <a:lumMod val="65000"/>
                  </a:schemeClr>
                </a:solidFill>
              </a:rPr>
              <a:t>Izmenični tok in napetost</a:t>
            </a:r>
          </a:p>
          <a:p>
            <a:pPr lvl="1"/>
            <a:r>
              <a:rPr lang="sl-SI" dirty="0" smtClean="0">
                <a:solidFill>
                  <a:schemeClr val="bg1">
                    <a:lumMod val="65000"/>
                  </a:schemeClr>
                </a:solidFill>
              </a:rPr>
              <a:t>Sinus, dB, moč, prilagoditev</a:t>
            </a:r>
          </a:p>
          <a:p>
            <a:r>
              <a:rPr lang="sl-SI" dirty="0" smtClean="0">
                <a:solidFill>
                  <a:schemeClr val="bg1">
                    <a:lumMod val="65000"/>
                  </a:schemeClr>
                </a:solidFill>
              </a:rPr>
              <a:t>Elektromagnetno valovanje</a:t>
            </a:r>
          </a:p>
          <a:p>
            <a:pPr lvl="1"/>
            <a:r>
              <a:rPr lang="sl-SI" dirty="0" smtClean="0">
                <a:solidFill>
                  <a:schemeClr val="bg1">
                    <a:lumMod val="65000"/>
                  </a:schemeClr>
                </a:solidFill>
              </a:rPr>
              <a:t>Atmosfera in razširjanje valovanja</a:t>
            </a:r>
          </a:p>
          <a:p>
            <a:r>
              <a:rPr lang="sl-SI" dirty="0" smtClean="0"/>
              <a:t>Antene</a:t>
            </a:r>
          </a:p>
          <a:p>
            <a:pPr lvl="1"/>
            <a:r>
              <a:rPr lang="sl-SI" dirty="0" smtClean="0"/>
              <a:t>Oblike anten, sevalni diagram, parametri anten</a:t>
            </a:r>
          </a:p>
          <a:p>
            <a:r>
              <a:rPr lang="sl-SI" dirty="0" smtClean="0">
                <a:solidFill>
                  <a:schemeClr val="bg1">
                    <a:lumMod val="65000"/>
                  </a:schemeClr>
                </a:solidFill>
              </a:rPr>
              <a:t>Dipol</a:t>
            </a:r>
          </a:p>
          <a:p>
            <a:r>
              <a:rPr lang="sl-SI" dirty="0" smtClean="0">
                <a:solidFill>
                  <a:schemeClr val="bg1">
                    <a:lumMod val="65000"/>
                  </a:schemeClr>
                </a:solidFill>
              </a:rPr>
              <a:t>Vijačna (helix) antena</a:t>
            </a:r>
          </a:p>
          <a:p>
            <a:pPr lvl="1"/>
            <a:r>
              <a:rPr lang="sl-SI" dirty="0" smtClean="0">
                <a:solidFill>
                  <a:schemeClr val="bg1">
                    <a:lumMod val="65000"/>
                  </a:schemeClr>
                </a:solidFill>
              </a:rPr>
              <a:t>Izračun in praktična izvedba</a:t>
            </a:r>
          </a:p>
        </p:txBody>
      </p:sp>
      <p:sp>
        <p:nvSpPr>
          <p:cNvPr id="4" name="Date Placeholder 3"/>
          <p:cNvSpPr>
            <a:spLocks noGrp="1"/>
          </p:cNvSpPr>
          <p:nvPr>
            <p:ph type="dt" sz="half" idx="10"/>
          </p:nvPr>
        </p:nvSpPr>
        <p:spPr/>
        <p:txBody>
          <a:bodyPr/>
          <a:lstStyle/>
          <a:p>
            <a:fld id="{EBF9E6B8-6E93-46DD-BB15-31FBB330C570}" type="datetime1">
              <a:rPr lang="sl-SI" smtClean="0"/>
              <a:t>19.2.2018</a:t>
            </a:fld>
            <a:endParaRPr lang="sl-SI"/>
          </a:p>
        </p:txBody>
      </p:sp>
      <p:sp>
        <p:nvSpPr>
          <p:cNvPr id="5" name="Slide Number Placeholder 4"/>
          <p:cNvSpPr>
            <a:spLocks noGrp="1"/>
          </p:cNvSpPr>
          <p:nvPr>
            <p:ph type="sldNum" sz="quarter" idx="12"/>
          </p:nvPr>
        </p:nvSpPr>
        <p:spPr/>
        <p:txBody>
          <a:bodyPr/>
          <a:lstStyle/>
          <a:p>
            <a:fld id="{67B31914-70C8-4125-B31F-AE8E946298AF}" type="slidenum">
              <a:rPr lang="sl-SI" smtClean="0"/>
              <a:t>18</a:t>
            </a:fld>
            <a:endParaRPr lang="sl-SI"/>
          </a:p>
        </p:txBody>
      </p:sp>
    </p:spTree>
    <p:extLst>
      <p:ext uri="{BB962C8B-B14F-4D97-AF65-F5344CB8AC3E}">
        <p14:creationId xmlns:p14="http://schemas.microsoft.com/office/powerpoint/2010/main" val="222925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Antena</a:t>
            </a:r>
            <a:endParaRPr lang="sl-SI" dirty="0"/>
          </a:p>
        </p:txBody>
      </p:sp>
      <p:pic>
        <p:nvPicPr>
          <p:cNvPr id="4" name="Picture 3" descr="luc"/>
          <p:cNvPicPr>
            <a:picLocks noGrp="1" noChangeAspect="1" noChangeArrowheads="1"/>
          </p:cNvPicPr>
          <p:nvPr>
            <p:ph sz="half" idx="1"/>
          </p:nvPr>
        </p:nvPicPr>
        <p:blipFill>
          <a:blip r:embed="rId2"/>
          <a:srcRect/>
          <a:stretch>
            <a:fillRect/>
          </a:stretch>
        </p:blipFill>
        <p:spPr>
          <a:xfrm>
            <a:off x="636588" y="2063750"/>
            <a:ext cx="3722687" cy="3659188"/>
          </a:xfrm>
        </p:spPr>
      </p:pic>
      <p:pic>
        <p:nvPicPr>
          <p:cNvPr id="5" name="Picture 4" descr="batsev"/>
          <p:cNvPicPr>
            <a:picLocks noChangeAspect="1" noChangeArrowheads="1"/>
          </p:cNvPicPr>
          <p:nvPr/>
        </p:nvPicPr>
        <p:blipFill>
          <a:blip r:embed="rId3"/>
          <a:srcRect/>
          <a:stretch>
            <a:fillRect/>
          </a:stretch>
        </p:blipFill>
        <p:spPr>
          <a:xfrm>
            <a:off x="4837113" y="1492250"/>
            <a:ext cx="3514725" cy="4849813"/>
          </a:xfrm>
          <a:prstGeom prst="rect">
            <a:avLst/>
          </a:prstGeom>
        </p:spPr>
      </p:pic>
      <p:sp>
        <p:nvSpPr>
          <p:cNvPr id="6" name="Date Placeholder 5"/>
          <p:cNvSpPr>
            <a:spLocks noGrp="1"/>
          </p:cNvSpPr>
          <p:nvPr>
            <p:ph type="dt" sz="half" idx="10"/>
          </p:nvPr>
        </p:nvSpPr>
        <p:spPr/>
        <p:txBody>
          <a:bodyPr/>
          <a:lstStyle/>
          <a:p>
            <a:fld id="{716943F9-C5C1-45B0-8FEF-96AB7F03C6BC}" type="datetime1">
              <a:rPr lang="sl-SI" smtClean="0"/>
              <a:t>19.2.2018</a:t>
            </a:fld>
            <a:endParaRPr lang="sl-SI"/>
          </a:p>
        </p:txBody>
      </p:sp>
      <p:sp>
        <p:nvSpPr>
          <p:cNvPr id="7" name="Slide Number Placeholder 6"/>
          <p:cNvSpPr>
            <a:spLocks noGrp="1"/>
          </p:cNvSpPr>
          <p:nvPr>
            <p:ph type="sldNum" sz="quarter" idx="12"/>
          </p:nvPr>
        </p:nvSpPr>
        <p:spPr/>
        <p:txBody>
          <a:bodyPr/>
          <a:lstStyle/>
          <a:p>
            <a:fld id="{67B31914-70C8-4125-B31F-AE8E946298AF}" type="slidenum">
              <a:rPr lang="sl-SI" smtClean="0"/>
              <a:t>19</a:t>
            </a:fld>
            <a:endParaRPr lang="sl-SI"/>
          </a:p>
        </p:txBody>
      </p:sp>
    </p:spTree>
    <p:extLst>
      <p:ext uri="{BB962C8B-B14F-4D97-AF65-F5344CB8AC3E}">
        <p14:creationId xmlns:p14="http://schemas.microsoft.com/office/powerpoint/2010/main" val="3373353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Vsebina</a:t>
            </a:r>
            <a:endParaRPr lang="sl-SI" dirty="0"/>
          </a:p>
        </p:txBody>
      </p:sp>
      <p:sp>
        <p:nvSpPr>
          <p:cNvPr id="3" name="Content Placeholder 2"/>
          <p:cNvSpPr>
            <a:spLocks noGrp="1"/>
          </p:cNvSpPr>
          <p:nvPr>
            <p:ph idx="1"/>
          </p:nvPr>
        </p:nvSpPr>
        <p:spPr/>
        <p:txBody>
          <a:bodyPr/>
          <a:lstStyle/>
          <a:p>
            <a:r>
              <a:rPr lang="sl-SI" dirty="0" smtClean="0"/>
              <a:t>Izmenični tok in napetost</a:t>
            </a:r>
          </a:p>
          <a:p>
            <a:pPr lvl="1"/>
            <a:r>
              <a:rPr lang="sl-SI" dirty="0" smtClean="0"/>
              <a:t>Sinus, dB, moč, prilagoditev</a:t>
            </a:r>
          </a:p>
          <a:p>
            <a:r>
              <a:rPr lang="sl-SI" dirty="0" smtClean="0"/>
              <a:t>Elektromagnetno valovanje</a:t>
            </a:r>
          </a:p>
          <a:p>
            <a:pPr lvl="1"/>
            <a:r>
              <a:rPr lang="sl-SI" dirty="0" smtClean="0"/>
              <a:t>Atmosfera in razširjanje valovanja</a:t>
            </a:r>
          </a:p>
          <a:p>
            <a:r>
              <a:rPr lang="sl-SI" dirty="0" smtClean="0"/>
              <a:t>Antene</a:t>
            </a:r>
          </a:p>
          <a:p>
            <a:pPr lvl="1"/>
            <a:r>
              <a:rPr lang="sl-SI" dirty="0" smtClean="0"/>
              <a:t>Oblike anten, sevalni diagram, parametri anten</a:t>
            </a:r>
          </a:p>
          <a:p>
            <a:r>
              <a:rPr lang="sl-SI" dirty="0" smtClean="0"/>
              <a:t>Dipol</a:t>
            </a:r>
          </a:p>
          <a:p>
            <a:r>
              <a:rPr lang="sl-SI" dirty="0" smtClean="0"/>
              <a:t>Vijačna (helix) antena</a:t>
            </a:r>
          </a:p>
          <a:p>
            <a:pPr lvl="1"/>
            <a:r>
              <a:rPr lang="sl-SI" dirty="0" smtClean="0"/>
              <a:t>Izračun in praktična izvedba</a:t>
            </a:r>
          </a:p>
        </p:txBody>
      </p:sp>
      <p:sp>
        <p:nvSpPr>
          <p:cNvPr id="4" name="Date Placeholder 3"/>
          <p:cNvSpPr>
            <a:spLocks noGrp="1"/>
          </p:cNvSpPr>
          <p:nvPr>
            <p:ph type="dt" sz="half" idx="10"/>
          </p:nvPr>
        </p:nvSpPr>
        <p:spPr/>
        <p:txBody>
          <a:bodyPr/>
          <a:lstStyle/>
          <a:p>
            <a:fld id="{7B173F91-B7DA-4FBF-BED6-4FE913ABE18E}" type="datetime1">
              <a:rPr lang="sl-SI" smtClean="0"/>
              <a:t>19.2.2018</a:t>
            </a:fld>
            <a:endParaRPr lang="sl-SI"/>
          </a:p>
        </p:txBody>
      </p:sp>
      <p:sp>
        <p:nvSpPr>
          <p:cNvPr id="5" name="Slide Number Placeholder 4"/>
          <p:cNvSpPr>
            <a:spLocks noGrp="1"/>
          </p:cNvSpPr>
          <p:nvPr>
            <p:ph type="sldNum" sz="quarter" idx="12"/>
          </p:nvPr>
        </p:nvSpPr>
        <p:spPr/>
        <p:txBody>
          <a:bodyPr/>
          <a:lstStyle/>
          <a:p>
            <a:fld id="{67B31914-70C8-4125-B31F-AE8E946298AF}" type="slidenum">
              <a:rPr lang="sl-SI" smtClean="0"/>
              <a:t>2</a:t>
            </a:fld>
            <a:endParaRPr lang="sl-SI"/>
          </a:p>
        </p:txBody>
      </p:sp>
    </p:spTree>
    <p:extLst>
      <p:ext uri="{BB962C8B-B14F-4D97-AF65-F5344CB8AC3E}">
        <p14:creationId xmlns:p14="http://schemas.microsoft.com/office/powerpoint/2010/main" val="4220377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Oblike anten</a:t>
            </a:r>
            <a:endParaRPr lang="sl-SI" dirty="0"/>
          </a:p>
        </p:txBody>
      </p:sp>
      <p:sp>
        <p:nvSpPr>
          <p:cNvPr id="5" name="Date Placeholder 4"/>
          <p:cNvSpPr>
            <a:spLocks noGrp="1"/>
          </p:cNvSpPr>
          <p:nvPr>
            <p:ph type="dt" sz="half" idx="10"/>
          </p:nvPr>
        </p:nvSpPr>
        <p:spPr/>
        <p:txBody>
          <a:bodyPr/>
          <a:lstStyle/>
          <a:p>
            <a:fld id="{619C845C-994A-44C0-BF15-4DE9B7C50402}" type="datetime1">
              <a:rPr lang="sl-SI" smtClean="0"/>
              <a:t>19.2.2018</a:t>
            </a:fld>
            <a:endParaRPr lang="sl-SI"/>
          </a:p>
        </p:txBody>
      </p:sp>
      <p:sp>
        <p:nvSpPr>
          <p:cNvPr id="6" name="Slide Number Placeholder 5"/>
          <p:cNvSpPr>
            <a:spLocks noGrp="1"/>
          </p:cNvSpPr>
          <p:nvPr>
            <p:ph type="sldNum" sz="quarter" idx="12"/>
          </p:nvPr>
        </p:nvSpPr>
        <p:spPr/>
        <p:txBody>
          <a:bodyPr/>
          <a:lstStyle/>
          <a:p>
            <a:fld id="{67B31914-70C8-4125-B31F-AE8E946298AF}" type="slidenum">
              <a:rPr lang="sl-SI" smtClean="0"/>
              <a:t>20</a:t>
            </a:fld>
            <a:endParaRPr lang="sl-SI"/>
          </a:p>
        </p:txBody>
      </p:sp>
      <p:pic>
        <p:nvPicPr>
          <p:cNvPr id="7" name="Picture 3" descr="C:\Wentworth_PPTs\ch08\fig_08-001.jpg"/>
          <p:cNvPicPr>
            <a:picLocks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403648" y="1484784"/>
            <a:ext cx="6357938"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74005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Horizont</a:t>
            </a:r>
            <a:endParaRPr lang="sl-SI" dirty="0"/>
          </a:p>
        </p:txBody>
      </p:sp>
      <p:sp>
        <p:nvSpPr>
          <p:cNvPr id="4" name="Rectangle 3"/>
          <p:cNvSpPr txBox="1">
            <a:spLocks noChangeArrowheads="1"/>
          </p:cNvSpPr>
          <p:nvPr/>
        </p:nvSpPr>
        <p:spPr>
          <a:xfrm>
            <a:off x="350838" y="3336925"/>
            <a:ext cx="8380412" cy="32575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Font typeface="Wingdings" pitchFamily="2" charset="2"/>
              <a:buNone/>
            </a:pPr>
            <a:r>
              <a:rPr lang="sl-SI" sz="1400" dirty="0" smtClean="0"/>
              <a:t>	Oddaljenost od horizonta je odvisna od nadmorske višine lokacije, na kateri je antena postavljena in konfiguracije terena. Praksa je pokazala, da je zanesljiv domet malo večji, kar je posledica rahlega uklona valov. </a:t>
            </a:r>
          </a:p>
          <a:p>
            <a:pPr>
              <a:lnSpc>
                <a:spcPct val="90000"/>
              </a:lnSpc>
              <a:buFont typeface="Wingdings" pitchFamily="2" charset="2"/>
              <a:buNone/>
            </a:pPr>
            <a:r>
              <a:rPr lang="sl-SI" sz="1400" dirty="0" smtClean="0"/>
              <a:t>	Približna oddaljenost se da izračunati s pomočjo sledeče enačbe:</a:t>
            </a:r>
          </a:p>
          <a:p>
            <a:pPr>
              <a:lnSpc>
                <a:spcPct val="90000"/>
              </a:lnSpc>
              <a:buFont typeface="Wingdings" pitchFamily="2" charset="2"/>
              <a:buNone/>
            </a:pPr>
            <a:endParaRPr lang="sl-SI" sz="1400" dirty="0" smtClean="0"/>
          </a:p>
          <a:p>
            <a:pPr>
              <a:lnSpc>
                <a:spcPct val="90000"/>
              </a:lnSpc>
            </a:pPr>
            <a:endParaRPr lang="sl-SI" sz="1400" baseline="30000" dirty="0" smtClean="0"/>
          </a:p>
          <a:p>
            <a:pPr>
              <a:lnSpc>
                <a:spcPct val="90000"/>
              </a:lnSpc>
              <a:buFont typeface="Wingdings" pitchFamily="2" charset="2"/>
              <a:buNone/>
            </a:pPr>
            <a:endParaRPr lang="sl-SI" sz="1400" dirty="0" smtClean="0"/>
          </a:p>
          <a:p>
            <a:pPr>
              <a:lnSpc>
                <a:spcPct val="90000"/>
              </a:lnSpc>
              <a:buFont typeface="Wingdings" pitchFamily="2" charset="2"/>
              <a:buNone/>
            </a:pPr>
            <a:r>
              <a:rPr lang="sl-SI" sz="1400" dirty="0" smtClean="0"/>
              <a:t>d - oddaljenost horizonta (km)</a:t>
            </a:r>
          </a:p>
          <a:p>
            <a:pPr>
              <a:lnSpc>
                <a:spcPct val="90000"/>
              </a:lnSpc>
              <a:buFont typeface="Wingdings" pitchFamily="2" charset="2"/>
              <a:buNone/>
            </a:pPr>
            <a:r>
              <a:rPr lang="sl-SI" sz="1400" dirty="0" smtClean="0"/>
              <a:t>h - nadmorska višina antene (m) </a:t>
            </a:r>
          </a:p>
          <a:p>
            <a:pPr>
              <a:lnSpc>
                <a:spcPct val="90000"/>
              </a:lnSpc>
              <a:buFont typeface="Wingdings" pitchFamily="2" charset="2"/>
              <a:buNone/>
            </a:pPr>
            <a:r>
              <a:rPr lang="sl-SI" sz="1400" dirty="0" smtClean="0"/>
              <a:t>r - polmer zemlje (6370km)</a:t>
            </a:r>
          </a:p>
          <a:p>
            <a:pPr>
              <a:lnSpc>
                <a:spcPct val="90000"/>
              </a:lnSpc>
              <a:buFont typeface="Wingdings" pitchFamily="2" charset="2"/>
              <a:buNone/>
            </a:pPr>
            <a:r>
              <a:rPr lang="sl-SI" sz="1400" dirty="0" smtClean="0"/>
              <a:t>Enačbo lahko poenostavimo:	</a:t>
            </a:r>
          </a:p>
          <a:p>
            <a:pPr>
              <a:lnSpc>
                <a:spcPct val="90000"/>
              </a:lnSpc>
              <a:buFont typeface="Wingdings" pitchFamily="2" charset="2"/>
              <a:buNone/>
            </a:pPr>
            <a:r>
              <a:rPr lang="sl-SI" sz="1400" dirty="0" smtClean="0"/>
              <a:t>d = 4.13 * √ h			 </a:t>
            </a:r>
            <a:endParaRPr lang="sl-SI" sz="1400" dirty="0"/>
          </a:p>
        </p:txBody>
      </p:sp>
      <p:pic>
        <p:nvPicPr>
          <p:cNvPr id="5" name="Picture 4" descr="slika6"/>
          <p:cNvPicPr>
            <a:picLocks noGrp="1" noChangeAspect="1" noChangeArrowheads="1"/>
          </p:cNvPicPr>
          <p:nvPr>
            <p:ph sz="quarter" idx="4294967295"/>
          </p:nvPr>
        </p:nvPicPr>
        <p:blipFill>
          <a:blip r:embed="rId3"/>
          <a:srcRect/>
          <a:stretch>
            <a:fillRect/>
          </a:stretch>
        </p:blipFill>
        <p:spPr>
          <a:xfrm>
            <a:off x="3086397" y="1340768"/>
            <a:ext cx="2925763" cy="1504950"/>
          </a:xfrm>
          <a:prstGeom prst="rect">
            <a:avLst/>
          </a:prstGeom>
        </p:spPr>
      </p:pic>
      <p:sp>
        <p:nvSpPr>
          <p:cNvPr id="6" name="Text Box 5"/>
          <p:cNvSpPr txBox="1">
            <a:spLocks noChangeArrowheads="1"/>
          </p:cNvSpPr>
          <p:nvPr/>
        </p:nvSpPr>
        <p:spPr bwMode="auto">
          <a:xfrm>
            <a:off x="2930525" y="2990850"/>
            <a:ext cx="2524125" cy="304800"/>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sz="1400"/>
              <a:t>Skica za izračun horizonta</a:t>
            </a:r>
          </a:p>
        </p:txBody>
      </p:sp>
      <p:graphicFrame>
        <p:nvGraphicFramePr>
          <p:cNvPr id="7" name="Object 6"/>
          <p:cNvGraphicFramePr>
            <a:graphicFrameLocks noGrp="1" noChangeAspect="1"/>
          </p:cNvGraphicFramePr>
          <p:nvPr>
            <p:ph sz="quarter" idx="4294967295"/>
          </p:nvPr>
        </p:nvGraphicFramePr>
        <p:xfrm>
          <a:off x="2605088" y="4310063"/>
          <a:ext cx="2625725" cy="827087"/>
        </p:xfrm>
        <a:graphic>
          <a:graphicData uri="http://schemas.openxmlformats.org/presentationml/2006/ole">
            <mc:AlternateContent xmlns:mc="http://schemas.openxmlformats.org/markup-compatibility/2006">
              <mc:Choice xmlns:v="urn:schemas-microsoft-com:vml" Requires="v">
                <p:oleObj spid="_x0000_s9253" name="Equation" r:id="rId4" imgW="1612800" imgH="507960" progId="Equation.3">
                  <p:embed/>
                </p:oleObj>
              </mc:Choice>
              <mc:Fallback>
                <p:oleObj name="Equation" r:id="rId4" imgW="1612800" imgH="5079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5088" y="4310063"/>
                        <a:ext cx="2625725" cy="827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Date Placeholder 7"/>
          <p:cNvSpPr>
            <a:spLocks noGrp="1"/>
          </p:cNvSpPr>
          <p:nvPr>
            <p:ph type="dt" sz="half" idx="10"/>
          </p:nvPr>
        </p:nvSpPr>
        <p:spPr/>
        <p:txBody>
          <a:bodyPr/>
          <a:lstStyle/>
          <a:p>
            <a:fld id="{B0DCEAB7-B947-4448-9085-3962BB76F9F0}" type="datetime1">
              <a:rPr lang="sl-SI" smtClean="0"/>
              <a:t>19.2.2018</a:t>
            </a:fld>
            <a:endParaRPr lang="sl-SI"/>
          </a:p>
        </p:txBody>
      </p:sp>
      <p:sp>
        <p:nvSpPr>
          <p:cNvPr id="9" name="Slide Number Placeholder 8"/>
          <p:cNvSpPr>
            <a:spLocks noGrp="1"/>
          </p:cNvSpPr>
          <p:nvPr>
            <p:ph type="sldNum" sz="quarter" idx="12"/>
          </p:nvPr>
        </p:nvSpPr>
        <p:spPr/>
        <p:txBody>
          <a:bodyPr/>
          <a:lstStyle/>
          <a:p>
            <a:fld id="{67B31914-70C8-4125-B31F-AE8E946298AF}" type="slidenum">
              <a:rPr lang="sl-SI" smtClean="0"/>
              <a:t>21</a:t>
            </a:fld>
            <a:endParaRPr lang="sl-SI"/>
          </a:p>
        </p:txBody>
      </p:sp>
    </p:spTree>
    <p:extLst>
      <p:ext uri="{BB962C8B-B14F-4D97-AF65-F5344CB8AC3E}">
        <p14:creationId xmlns:p14="http://schemas.microsoft.com/office/powerpoint/2010/main" val="2756979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Izotropna antena</a:t>
            </a:r>
            <a:endParaRPr lang="sl-SI" dirty="0"/>
          </a:p>
        </p:txBody>
      </p:sp>
      <p:pic>
        <p:nvPicPr>
          <p:cNvPr id="4" name="Picture 3" descr="razsirjanje"/>
          <p:cNvPicPr>
            <a:picLocks noGrp="1" noChangeAspect="1" noChangeArrowheads="1"/>
          </p:cNvPicPr>
          <p:nvPr>
            <p:ph sz="half" idx="4294967295"/>
          </p:nvPr>
        </p:nvPicPr>
        <p:blipFill>
          <a:blip r:embed="rId2"/>
          <a:srcRect/>
          <a:stretch>
            <a:fillRect/>
          </a:stretch>
        </p:blipFill>
        <p:spPr>
          <a:xfrm>
            <a:off x="4422775" y="1949450"/>
            <a:ext cx="4038600" cy="1927225"/>
          </a:xfrm>
          <a:prstGeom prst="rect">
            <a:avLst/>
          </a:prstGeom>
        </p:spPr>
      </p:pic>
      <p:pic>
        <p:nvPicPr>
          <p:cNvPr id="5" name="Picture 4" descr="isotropna"/>
          <p:cNvPicPr>
            <a:picLocks noGrp="1" noChangeAspect="1" noChangeArrowheads="1"/>
          </p:cNvPicPr>
          <p:nvPr>
            <p:ph sz="half" idx="1"/>
          </p:nvPr>
        </p:nvPicPr>
        <p:blipFill>
          <a:blip r:embed="rId3"/>
          <a:srcRect/>
          <a:stretch>
            <a:fillRect/>
          </a:stretch>
        </p:blipFill>
        <p:spPr>
          <a:xfrm>
            <a:off x="542925" y="1450975"/>
            <a:ext cx="3394075" cy="3184525"/>
          </a:xfrm>
        </p:spPr>
      </p:pic>
      <p:sp>
        <p:nvSpPr>
          <p:cNvPr id="6" name="Text Box 5"/>
          <p:cNvSpPr txBox="1">
            <a:spLocks noChangeArrowheads="1"/>
          </p:cNvSpPr>
          <p:nvPr/>
        </p:nvSpPr>
        <p:spPr bwMode="auto">
          <a:xfrm>
            <a:off x="1189038" y="4525963"/>
            <a:ext cx="2149475" cy="274637"/>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sz="1200"/>
              <a:t>Sevanje izotropne antene</a:t>
            </a:r>
          </a:p>
        </p:txBody>
      </p:sp>
      <p:sp>
        <p:nvSpPr>
          <p:cNvPr id="7" name="Text Box 6"/>
          <p:cNvSpPr txBox="1">
            <a:spLocks noChangeArrowheads="1"/>
          </p:cNvSpPr>
          <p:nvPr/>
        </p:nvSpPr>
        <p:spPr bwMode="auto">
          <a:xfrm>
            <a:off x="4948238" y="3873500"/>
            <a:ext cx="3165475" cy="274638"/>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sz="1200"/>
              <a:t>Prikaz padanja svetlobnega toka sveče</a:t>
            </a:r>
          </a:p>
        </p:txBody>
      </p:sp>
      <p:sp>
        <p:nvSpPr>
          <p:cNvPr id="8" name="Text Box 7"/>
          <p:cNvSpPr txBox="1">
            <a:spLocks noChangeArrowheads="1"/>
          </p:cNvSpPr>
          <p:nvPr/>
        </p:nvSpPr>
        <p:spPr bwMode="auto">
          <a:xfrm>
            <a:off x="528638" y="5041900"/>
            <a:ext cx="5926137" cy="304800"/>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sz="1400"/>
              <a:t>Moč, ki jo oddaja oddajnik v prostor pada s kvadratom razdalje!</a:t>
            </a:r>
          </a:p>
        </p:txBody>
      </p:sp>
      <p:sp>
        <p:nvSpPr>
          <p:cNvPr id="9" name="TextBox 8"/>
          <p:cNvSpPr txBox="1">
            <a:spLocks noChangeArrowheads="1"/>
          </p:cNvSpPr>
          <p:nvPr/>
        </p:nvSpPr>
        <p:spPr bwMode="auto">
          <a:xfrm>
            <a:off x="1574800" y="5707063"/>
            <a:ext cx="3048000" cy="368300"/>
          </a:xfrm>
          <a:prstGeom prst="rect">
            <a:avLst/>
          </a:prstGeom>
          <a:noFill/>
          <a:ln w="9525">
            <a:noFill/>
            <a:miter lim="800000"/>
            <a:headEnd/>
            <a:tailEnd/>
          </a:ln>
        </p:spPr>
        <p:txBody>
          <a:bodyPr>
            <a:spAutoFit/>
          </a:bodyPr>
          <a:lstStyle/>
          <a:p>
            <a:pPr eaLnBrk="0" hangingPunct="0">
              <a:spcBef>
                <a:spcPct val="20000"/>
              </a:spcBef>
              <a:buClr>
                <a:schemeClr val="tx2"/>
              </a:buClr>
              <a:buSzPct val="75000"/>
              <a:buFont typeface="Monotype Sorts"/>
              <a:buNone/>
            </a:pPr>
            <a:r>
              <a:rPr lang="sl-SI"/>
              <a:t>P=P</a:t>
            </a:r>
            <a:r>
              <a:rPr lang="sl-SI" sz="1400"/>
              <a:t>t</a:t>
            </a:r>
            <a:r>
              <a:rPr lang="sl-SI"/>
              <a:t>/4</a:t>
            </a:r>
            <a:r>
              <a:rPr lang="el-GR">
                <a:latin typeface="Times New Roman" pitchFamily="18" charset="0"/>
                <a:cs typeface="Times New Roman" pitchFamily="18" charset="0"/>
              </a:rPr>
              <a:t>π</a:t>
            </a:r>
            <a:r>
              <a:rPr lang="sl-SI">
                <a:latin typeface="Times New Roman" pitchFamily="18" charset="0"/>
                <a:cs typeface="Times New Roman" pitchFamily="18" charset="0"/>
              </a:rPr>
              <a:t>r</a:t>
            </a:r>
            <a:r>
              <a:rPr lang="sl-SI" baseline="30000">
                <a:latin typeface="Times New Roman" pitchFamily="18" charset="0"/>
                <a:cs typeface="Times New Roman" pitchFamily="18" charset="0"/>
              </a:rPr>
              <a:t>2</a:t>
            </a:r>
            <a:endParaRPr lang="sl-SI" baseline="30000"/>
          </a:p>
        </p:txBody>
      </p:sp>
      <p:sp>
        <p:nvSpPr>
          <p:cNvPr id="10" name="Date Placeholder 9"/>
          <p:cNvSpPr>
            <a:spLocks noGrp="1"/>
          </p:cNvSpPr>
          <p:nvPr>
            <p:ph type="dt" sz="half" idx="10"/>
          </p:nvPr>
        </p:nvSpPr>
        <p:spPr/>
        <p:txBody>
          <a:bodyPr/>
          <a:lstStyle/>
          <a:p>
            <a:fld id="{F2DCCC89-1DC7-4436-94AB-92B1A7BBB3EE}" type="datetime1">
              <a:rPr lang="sl-SI" smtClean="0"/>
              <a:t>19.2.2018</a:t>
            </a:fld>
            <a:endParaRPr lang="sl-SI"/>
          </a:p>
        </p:txBody>
      </p:sp>
      <p:sp>
        <p:nvSpPr>
          <p:cNvPr id="11" name="Slide Number Placeholder 10"/>
          <p:cNvSpPr>
            <a:spLocks noGrp="1"/>
          </p:cNvSpPr>
          <p:nvPr>
            <p:ph type="sldNum" sz="quarter" idx="12"/>
          </p:nvPr>
        </p:nvSpPr>
        <p:spPr/>
        <p:txBody>
          <a:bodyPr/>
          <a:lstStyle/>
          <a:p>
            <a:fld id="{67B31914-70C8-4125-B31F-AE8E946298AF}" type="slidenum">
              <a:rPr lang="sl-SI" smtClean="0"/>
              <a:t>22</a:t>
            </a:fld>
            <a:endParaRPr lang="sl-SI"/>
          </a:p>
        </p:txBody>
      </p:sp>
    </p:spTree>
    <p:extLst>
      <p:ext uri="{BB962C8B-B14F-4D97-AF65-F5344CB8AC3E}">
        <p14:creationId xmlns:p14="http://schemas.microsoft.com/office/powerpoint/2010/main" val="1671430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Sevalni diagram</a:t>
            </a:r>
            <a:endParaRPr lang="sl-SI" dirty="0"/>
          </a:p>
        </p:txBody>
      </p:sp>
      <p:pic>
        <p:nvPicPr>
          <p:cNvPr id="4" name="Picture 3" descr="krof"/>
          <p:cNvPicPr>
            <a:picLocks noGrp="1" noChangeAspect="1" noChangeArrowheads="1"/>
          </p:cNvPicPr>
          <p:nvPr>
            <p:ph idx="1"/>
          </p:nvPr>
        </p:nvPicPr>
        <p:blipFill>
          <a:blip r:embed="rId2"/>
          <a:srcRect/>
          <a:stretch>
            <a:fillRect/>
          </a:stretch>
        </p:blipFill>
        <p:spPr>
          <a:xfrm>
            <a:off x="460375" y="1349375"/>
            <a:ext cx="7094538" cy="5359400"/>
          </a:xfrm>
        </p:spPr>
      </p:pic>
      <p:sp>
        <p:nvSpPr>
          <p:cNvPr id="5" name="Date Placeholder 4"/>
          <p:cNvSpPr>
            <a:spLocks noGrp="1"/>
          </p:cNvSpPr>
          <p:nvPr>
            <p:ph type="dt" sz="half" idx="10"/>
          </p:nvPr>
        </p:nvSpPr>
        <p:spPr/>
        <p:txBody>
          <a:bodyPr/>
          <a:lstStyle/>
          <a:p>
            <a:fld id="{6B3E2534-FD58-4367-9A24-11D4B1681960}" type="datetime1">
              <a:rPr lang="sl-SI" smtClean="0"/>
              <a:t>19.2.2018</a:t>
            </a:fld>
            <a:endParaRPr lang="sl-SI"/>
          </a:p>
        </p:txBody>
      </p:sp>
      <p:sp>
        <p:nvSpPr>
          <p:cNvPr id="6" name="Slide Number Placeholder 5"/>
          <p:cNvSpPr>
            <a:spLocks noGrp="1"/>
          </p:cNvSpPr>
          <p:nvPr>
            <p:ph type="sldNum" sz="quarter" idx="12"/>
          </p:nvPr>
        </p:nvSpPr>
        <p:spPr/>
        <p:txBody>
          <a:bodyPr/>
          <a:lstStyle/>
          <a:p>
            <a:fld id="{67B31914-70C8-4125-B31F-AE8E946298AF}" type="slidenum">
              <a:rPr lang="sl-SI" smtClean="0"/>
              <a:t>23</a:t>
            </a:fld>
            <a:endParaRPr lang="sl-SI"/>
          </a:p>
        </p:txBody>
      </p:sp>
    </p:spTree>
    <p:extLst>
      <p:ext uri="{BB962C8B-B14F-4D97-AF65-F5344CB8AC3E}">
        <p14:creationId xmlns:p14="http://schemas.microsoft.com/office/powerpoint/2010/main" val="2541555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Parametri antene</a:t>
            </a:r>
            <a:endParaRPr lang="sl-SI" dirty="0"/>
          </a:p>
        </p:txBody>
      </p:sp>
      <p:pic>
        <p:nvPicPr>
          <p:cNvPr id="4" name="Picture 3" descr="slika6"/>
          <p:cNvPicPr>
            <a:picLocks noGrp="1" noChangeAspect="1" noChangeArrowheads="1"/>
          </p:cNvPicPr>
          <p:nvPr>
            <p:ph sz="quarter" idx="1"/>
          </p:nvPr>
        </p:nvPicPr>
        <p:blipFill>
          <a:blip r:embed="rId3"/>
          <a:srcRect/>
          <a:stretch>
            <a:fillRect/>
          </a:stretch>
        </p:blipFill>
        <p:spPr>
          <a:xfrm>
            <a:off x="1149350" y="1460500"/>
            <a:ext cx="2444750" cy="2347913"/>
          </a:xfrm>
        </p:spPr>
      </p:pic>
      <p:pic>
        <p:nvPicPr>
          <p:cNvPr id="5" name="Picture 4" descr="slika6"/>
          <p:cNvPicPr>
            <a:picLocks noChangeAspect="1" noChangeArrowheads="1"/>
          </p:cNvPicPr>
          <p:nvPr/>
        </p:nvPicPr>
        <p:blipFill>
          <a:blip r:embed="rId4"/>
          <a:srcRect/>
          <a:stretch>
            <a:fillRect/>
          </a:stretch>
        </p:blipFill>
        <p:spPr>
          <a:xfrm>
            <a:off x="4097338" y="1468438"/>
            <a:ext cx="2352675" cy="2347912"/>
          </a:xfrm>
          <a:prstGeom prst="rect">
            <a:avLst/>
          </a:prstGeom>
        </p:spPr>
      </p:pic>
      <p:graphicFrame>
        <p:nvGraphicFramePr>
          <p:cNvPr id="6" name="Object 5"/>
          <p:cNvGraphicFramePr>
            <a:graphicFrameLocks noChangeAspect="1"/>
          </p:cNvGraphicFramePr>
          <p:nvPr/>
        </p:nvGraphicFramePr>
        <p:xfrm>
          <a:off x="1181100" y="4764088"/>
          <a:ext cx="1308100" cy="457200"/>
        </p:xfrm>
        <a:graphic>
          <a:graphicData uri="http://schemas.openxmlformats.org/presentationml/2006/ole">
            <mc:AlternateContent xmlns:mc="http://schemas.openxmlformats.org/markup-compatibility/2006">
              <mc:Choice xmlns:v="urn:schemas-microsoft-com:vml" Requires="v">
                <p:oleObj spid="_x0000_s10347" name="Equation" r:id="rId5" imgW="1307880" imgH="457200" progId="Equation.3">
                  <p:embed/>
                </p:oleObj>
              </mc:Choice>
              <mc:Fallback>
                <p:oleObj name="Equation" r:id="rId5" imgW="130788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1100" y="4764088"/>
                        <a:ext cx="13081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6"/>
          <p:cNvSpPr txBox="1">
            <a:spLocks noChangeArrowheads="1"/>
          </p:cNvSpPr>
          <p:nvPr/>
        </p:nvSpPr>
        <p:spPr bwMode="auto">
          <a:xfrm>
            <a:off x="4106863" y="4708525"/>
            <a:ext cx="184150" cy="304800"/>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endParaRPr lang="sl-SI" sz="1400"/>
          </a:p>
        </p:txBody>
      </p:sp>
      <p:sp>
        <p:nvSpPr>
          <p:cNvPr id="8" name="Text Box 7"/>
          <p:cNvSpPr txBox="1">
            <a:spLocks noChangeArrowheads="1"/>
          </p:cNvSpPr>
          <p:nvPr/>
        </p:nvSpPr>
        <p:spPr bwMode="auto">
          <a:xfrm>
            <a:off x="431800" y="3795713"/>
            <a:ext cx="8189913" cy="2160587"/>
          </a:xfrm>
          <a:prstGeom prst="rect">
            <a:avLst/>
          </a:prstGeom>
          <a:noFill/>
          <a:ln w="12700">
            <a:noFill/>
            <a:miter lim="800000"/>
            <a:headEnd type="none" w="sm" len="sm"/>
            <a:tailEnd type="none" w="sm" len="sm"/>
          </a:ln>
        </p:spPr>
        <p:txBody>
          <a:bodyPr>
            <a:spAutoFit/>
          </a:bodyPr>
          <a:lstStyle/>
          <a:p>
            <a:pPr eaLnBrk="0" hangingPunct="0">
              <a:spcBef>
                <a:spcPct val="20000"/>
              </a:spcBef>
              <a:buClr>
                <a:schemeClr val="tx2"/>
              </a:buClr>
              <a:buSzPct val="75000"/>
              <a:buFont typeface="Monotype Sorts"/>
              <a:buChar char="n"/>
            </a:pPr>
            <a:r>
              <a:rPr lang="sl-SI" sz="1200"/>
              <a:t> </a:t>
            </a:r>
            <a:r>
              <a:rPr lang="sl-SI" sz="1200">
                <a:solidFill>
                  <a:srgbClr val="2469AE"/>
                </a:solidFill>
              </a:rPr>
              <a:t>Kot sevanja pri</a:t>
            </a:r>
            <a:r>
              <a:rPr lang="sl-SI" sz="1200"/>
              <a:t> -3 dB</a:t>
            </a:r>
          </a:p>
          <a:p>
            <a:pPr eaLnBrk="0" hangingPunct="0">
              <a:spcBef>
                <a:spcPct val="20000"/>
              </a:spcBef>
              <a:buClr>
                <a:schemeClr val="tx2"/>
              </a:buClr>
              <a:buSzPct val="75000"/>
              <a:buFont typeface="Monotype Sorts"/>
              <a:buChar char="n"/>
            </a:pPr>
            <a:r>
              <a:rPr lang="sl-SI" sz="1200"/>
              <a:t> </a:t>
            </a:r>
            <a:r>
              <a:rPr lang="sl-SI" sz="1200">
                <a:solidFill>
                  <a:srgbClr val="2469AE"/>
                </a:solidFill>
              </a:rPr>
              <a:t>Dobitek antene (ojačanje):</a:t>
            </a:r>
            <a:r>
              <a:rPr lang="sl-SI" sz="1200"/>
              <a:t> je definirano kot razmerje moči, ki karakterizira porast moči usmerjene antene glede na neko referenčno anteno. Če predstavlja P1 moč antene, ki se troši na bremenu in P2 moč referenčne antene v istem polju, potem je ojačanje definirano:</a:t>
            </a:r>
          </a:p>
          <a:p>
            <a:pPr eaLnBrk="0" hangingPunct="0">
              <a:spcBef>
                <a:spcPct val="20000"/>
              </a:spcBef>
              <a:buClr>
                <a:schemeClr val="tx2"/>
              </a:buClr>
              <a:buSzPct val="75000"/>
              <a:buFont typeface="Monotype Sorts"/>
              <a:buChar char="n"/>
            </a:pPr>
            <a:endParaRPr lang="sl-SI" sz="1200"/>
          </a:p>
          <a:p>
            <a:pPr eaLnBrk="0" hangingPunct="0">
              <a:spcBef>
                <a:spcPct val="20000"/>
              </a:spcBef>
              <a:buClr>
                <a:schemeClr val="tx2"/>
              </a:buClr>
              <a:buSzPct val="75000"/>
              <a:buFont typeface="Monotype Sorts"/>
              <a:buNone/>
            </a:pPr>
            <a:endParaRPr lang="sl-SI" sz="1200"/>
          </a:p>
          <a:p>
            <a:pPr eaLnBrk="0" hangingPunct="0">
              <a:spcBef>
                <a:spcPct val="20000"/>
              </a:spcBef>
              <a:buClr>
                <a:schemeClr val="tx2"/>
              </a:buClr>
              <a:buSzPct val="75000"/>
              <a:buFont typeface="Monotype Sorts"/>
              <a:buNone/>
            </a:pPr>
            <a:endParaRPr lang="sl-SI" sz="1200"/>
          </a:p>
          <a:p>
            <a:pPr eaLnBrk="0" hangingPunct="0">
              <a:spcBef>
                <a:spcPct val="20000"/>
              </a:spcBef>
              <a:buClr>
                <a:schemeClr val="tx2"/>
              </a:buClr>
              <a:buSzPct val="75000"/>
              <a:buFont typeface="Monotype Sorts"/>
              <a:buChar char="n"/>
            </a:pPr>
            <a:r>
              <a:rPr lang="sl-SI" sz="1200"/>
              <a:t> </a:t>
            </a:r>
            <a:r>
              <a:rPr lang="sl-SI" sz="1200">
                <a:solidFill>
                  <a:srgbClr val="2469AE"/>
                </a:solidFill>
              </a:rPr>
              <a:t>F/B ratio – front to back ratio</a:t>
            </a:r>
            <a:r>
              <a:rPr lang="sl-SI" sz="1200"/>
              <a:t>: razmerje med napetostjo v smeri maksimalnega sevanja (0</a:t>
            </a:r>
            <a:r>
              <a:rPr lang="en-US" sz="1200"/>
              <a:t>°</a:t>
            </a:r>
            <a:r>
              <a:rPr lang="sl-SI" sz="1200"/>
              <a:t>) in njemu nasprotnega sevanja (180</a:t>
            </a:r>
            <a:r>
              <a:rPr lang="en-US" sz="1200"/>
              <a:t>°</a:t>
            </a:r>
            <a:r>
              <a:rPr lang="sl-SI" sz="1200"/>
              <a:t>).    Primer: (F-B)=0dB – (-20dB)= 20dB</a:t>
            </a:r>
          </a:p>
          <a:p>
            <a:pPr eaLnBrk="0" hangingPunct="0">
              <a:spcBef>
                <a:spcPct val="20000"/>
              </a:spcBef>
              <a:buClr>
                <a:schemeClr val="tx2"/>
              </a:buClr>
              <a:buSzPct val="75000"/>
              <a:buFont typeface="Monotype Sorts"/>
              <a:buChar char="n"/>
            </a:pPr>
            <a:r>
              <a:rPr lang="sl-SI" sz="1200"/>
              <a:t> F/S ratio – front to side ratio: razmerje sevanja v direktni smeri in sevanja v bočni smeri (90 </a:t>
            </a:r>
            <a:r>
              <a:rPr lang="en-US" sz="1200"/>
              <a:t>°</a:t>
            </a:r>
            <a:r>
              <a:rPr lang="sl-SI" sz="1200"/>
              <a:t>,270</a:t>
            </a:r>
            <a:r>
              <a:rPr lang="en-US" sz="1200"/>
              <a:t>°</a:t>
            </a:r>
            <a:r>
              <a:rPr lang="sl-SI" sz="1200"/>
              <a:t>).</a:t>
            </a:r>
            <a:endParaRPr lang="en-US" sz="1200"/>
          </a:p>
        </p:txBody>
      </p:sp>
      <p:sp>
        <p:nvSpPr>
          <p:cNvPr id="9" name="Line 8"/>
          <p:cNvSpPr>
            <a:spLocks noChangeShapeType="1"/>
          </p:cNvSpPr>
          <p:nvPr/>
        </p:nvSpPr>
        <p:spPr bwMode="auto">
          <a:xfrm flipH="1">
            <a:off x="2416175" y="5006975"/>
            <a:ext cx="809625" cy="80963"/>
          </a:xfrm>
          <a:prstGeom prst="line">
            <a:avLst/>
          </a:prstGeom>
          <a:noFill/>
          <a:ln w="12700">
            <a:solidFill>
              <a:srgbClr val="336600"/>
            </a:solidFill>
            <a:round/>
            <a:headEnd type="none" w="sm" len="sm"/>
            <a:tailEnd type="triangle" w="sm" len="sm"/>
          </a:ln>
        </p:spPr>
        <p:txBody>
          <a:bodyPr>
            <a:spAutoFit/>
          </a:bodyPr>
          <a:lstStyle/>
          <a:p>
            <a:endParaRPr lang="sl-SI"/>
          </a:p>
        </p:txBody>
      </p:sp>
      <p:sp>
        <p:nvSpPr>
          <p:cNvPr id="10" name="Text Box 9"/>
          <p:cNvSpPr txBox="1">
            <a:spLocks noChangeArrowheads="1"/>
          </p:cNvSpPr>
          <p:nvPr/>
        </p:nvSpPr>
        <p:spPr bwMode="auto">
          <a:xfrm>
            <a:off x="3209925" y="4789488"/>
            <a:ext cx="4973638" cy="493712"/>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sz="1200">
                <a:solidFill>
                  <a:srgbClr val="2469AE"/>
                </a:solidFill>
              </a:rPr>
              <a:t>Referenčna antena: če uporabimo izotropno imamo enoto dBi,</a:t>
            </a:r>
          </a:p>
          <a:p>
            <a:pPr eaLnBrk="0" hangingPunct="0">
              <a:spcBef>
                <a:spcPct val="20000"/>
              </a:spcBef>
              <a:buClr>
                <a:schemeClr val="tx2"/>
              </a:buClr>
              <a:buSzPct val="75000"/>
              <a:buFont typeface="Monotype Sorts"/>
              <a:buNone/>
            </a:pPr>
            <a:r>
              <a:rPr lang="sl-SI" sz="1200">
                <a:solidFill>
                  <a:srgbClr val="2469AE"/>
                </a:solidFill>
              </a:rPr>
              <a:t>če pa primerjamo z dipolom pa dBd. (dBd-dBi=2.14dB)</a:t>
            </a:r>
          </a:p>
        </p:txBody>
      </p:sp>
      <p:sp>
        <p:nvSpPr>
          <p:cNvPr id="11" name="Text Box 10"/>
          <p:cNvSpPr txBox="1">
            <a:spLocks noChangeArrowheads="1"/>
          </p:cNvSpPr>
          <p:nvPr/>
        </p:nvSpPr>
        <p:spPr bwMode="auto">
          <a:xfrm>
            <a:off x="6508750" y="2498725"/>
            <a:ext cx="2147888" cy="274638"/>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sz="1200"/>
              <a:t>Sevalna diagrama antene</a:t>
            </a:r>
          </a:p>
        </p:txBody>
      </p:sp>
      <p:sp>
        <p:nvSpPr>
          <p:cNvPr id="12" name="Text Box 11"/>
          <p:cNvSpPr txBox="1">
            <a:spLocks noChangeArrowheads="1"/>
          </p:cNvSpPr>
          <p:nvPr/>
        </p:nvSpPr>
        <p:spPr bwMode="auto">
          <a:xfrm>
            <a:off x="449263" y="6013450"/>
            <a:ext cx="6683375" cy="274638"/>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sz="1200">
                <a:solidFill>
                  <a:srgbClr val="2469AE"/>
                </a:solidFill>
              </a:rPr>
              <a:t>ERP – Efektivna izsevana moč: je moč pomnožena z ojačanjem antenskega sistema.</a:t>
            </a:r>
          </a:p>
        </p:txBody>
      </p:sp>
      <p:graphicFrame>
        <p:nvGraphicFramePr>
          <p:cNvPr id="13" name="Object 12"/>
          <p:cNvGraphicFramePr>
            <a:graphicFrameLocks noChangeAspect="1"/>
          </p:cNvGraphicFramePr>
          <p:nvPr/>
        </p:nvGraphicFramePr>
        <p:xfrm>
          <a:off x="2446338" y="6337300"/>
          <a:ext cx="1227137" cy="260350"/>
        </p:xfrm>
        <a:graphic>
          <a:graphicData uri="http://schemas.openxmlformats.org/presentationml/2006/ole">
            <mc:AlternateContent xmlns:mc="http://schemas.openxmlformats.org/markup-compatibility/2006">
              <mc:Choice xmlns:v="urn:schemas-microsoft-com:vml" Requires="v">
                <p:oleObj spid="_x0000_s10348" name="Equation" r:id="rId7" imgW="838080" imgH="177480" progId="Equation.3">
                  <p:embed/>
                </p:oleObj>
              </mc:Choice>
              <mc:Fallback>
                <p:oleObj name="Equation" r:id="rId7" imgW="83808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6338" y="6337300"/>
                        <a:ext cx="1227137"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nvGraphicFramePr>
        <p:xfrm>
          <a:off x="552450" y="4778375"/>
          <a:ext cx="609600" cy="406400"/>
        </p:xfrm>
        <a:graphic>
          <a:graphicData uri="http://schemas.openxmlformats.org/presentationml/2006/ole">
            <mc:AlternateContent xmlns:mc="http://schemas.openxmlformats.org/markup-compatibility/2006">
              <mc:Choice xmlns:v="urn:schemas-microsoft-com:vml" Requires="v">
                <p:oleObj spid="_x0000_s10349" name="Equation" r:id="rId9" imgW="609480" imgH="406080" progId="Equation.3">
                  <p:embed/>
                </p:oleObj>
              </mc:Choice>
              <mc:Fallback>
                <p:oleObj name="Equation" r:id="rId9" imgW="609480" imgH="4060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2450" y="4778375"/>
                        <a:ext cx="6096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Date Placeholder 14"/>
          <p:cNvSpPr>
            <a:spLocks noGrp="1"/>
          </p:cNvSpPr>
          <p:nvPr>
            <p:ph type="dt" sz="half" idx="10"/>
          </p:nvPr>
        </p:nvSpPr>
        <p:spPr/>
        <p:txBody>
          <a:bodyPr/>
          <a:lstStyle/>
          <a:p>
            <a:fld id="{19C91630-A905-41C4-9939-2E8E37B82652}" type="datetime1">
              <a:rPr lang="sl-SI" smtClean="0"/>
              <a:t>19.2.2018</a:t>
            </a:fld>
            <a:endParaRPr lang="sl-SI"/>
          </a:p>
        </p:txBody>
      </p:sp>
      <p:sp>
        <p:nvSpPr>
          <p:cNvPr id="16" name="Slide Number Placeholder 15"/>
          <p:cNvSpPr>
            <a:spLocks noGrp="1"/>
          </p:cNvSpPr>
          <p:nvPr>
            <p:ph type="sldNum" sz="quarter" idx="12"/>
          </p:nvPr>
        </p:nvSpPr>
        <p:spPr/>
        <p:txBody>
          <a:bodyPr/>
          <a:lstStyle/>
          <a:p>
            <a:fld id="{67B31914-70C8-4125-B31F-AE8E946298AF}" type="slidenum">
              <a:rPr lang="sl-SI" smtClean="0"/>
              <a:t>24</a:t>
            </a:fld>
            <a:endParaRPr lang="sl-SI"/>
          </a:p>
        </p:txBody>
      </p:sp>
    </p:spTree>
    <p:extLst>
      <p:ext uri="{BB962C8B-B14F-4D97-AF65-F5344CB8AC3E}">
        <p14:creationId xmlns:p14="http://schemas.microsoft.com/office/powerpoint/2010/main" val="1596891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Vsebina</a:t>
            </a:r>
            <a:endParaRPr lang="sl-SI" dirty="0"/>
          </a:p>
        </p:txBody>
      </p:sp>
      <p:sp>
        <p:nvSpPr>
          <p:cNvPr id="3" name="Content Placeholder 2"/>
          <p:cNvSpPr>
            <a:spLocks noGrp="1"/>
          </p:cNvSpPr>
          <p:nvPr>
            <p:ph idx="1"/>
          </p:nvPr>
        </p:nvSpPr>
        <p:spPr/>
        <p:txBody>
          <a:bodyPr/>
          <a:lstStyle/>
          <a:p>
            <a:r>
              <a:rPr lang="sl-SI" dirty="0" smtClean="0">
                <a:solidFill>
                  <a:schemeClr val="bg1">
                    <a:lumMod val="65000"/>
                  </a:schemeClr>
                </a:solidFill>
              </a:rPr>
              <a:t>Izmenični tok in napetost</a:t>
            </a:r>
          </a:p>
          <a:p>
            <a:pPr lvl="1"/>
            <a:r>
              <a:rPr lang="sl-SI" dirty="0" smtClean="0">
                <a:solidFill>
                  <a:schemeClr val="bg1">
                    <a:lumMod val="65000"/>
                  </a:schemeClr>
                </a:solidFill>
              </a:rPr>
              <a:t>Sinus, dB, moč, prilagoditev</a:t>
            </a:r>
          </a:p>
          <a:p>
            <a:r>
              <a:rPr lang="sl-SI" dirty="0" smtClean="0">
                <a:solidFill>
                  <a:schemeClr val="bg1">
                    <a:lumMod val="65000"/>
                  </a:schemeClr>
                </a:solidFill>
              </a:rPr>
              <a:t>Elektromagnetno valovanje</a:t>
            </a:r>
          </a:p>
          <a:p>
            <a:pPr lvl="1"/>
            <a:r>
              <a:rPr lang="sl-SI" dirty="0" smtClean="0">
                <a:solidFill>
                  <a:schemeClr val="bg1">
                    <a:lumMod val="65000"/>
                  </a:schemeClr>
                </a:solidFill>
              </a:rPr>
              <a:t>Atmosfera in razširjanje valovanja</a:t>
            </a:r>
          </a:p>
          <a:p>
            <a:r>
              <a:rPr lang="sl-SI" dirty="0" smtClean="0">
                <a:solidFill>
                  <a:schemeClr val="bg1">
                    <a:lumMod val="65000"/>
                  </a:schemeClr>
                </a:solidFill>
              </a:rPr>
              <a:t>Antene</a:t>
            </a:r>
          </a:p>
          <a:p>
            <a:pPr lvl="1"/>
            <a:r>
              <a:rPr lang="sl-SI" dirty="0" smtClean="0">
                <a:solidFill>
                  <a:schemeClr val="bg1">
                    <a:lumMod val="65000"/>
                  </a:schemeClr>
                </a:solidFill>
              </a:rPr>
              <a:t>Oblike anten, sevalni diagram, parametri anten</a:t>
            </a:r>
          </a:p>
          <a:p>
            <a:r>
              <a:rPr lang="sl-SI" dirty="0" smtClean="0"/>
              <a:t>Dipol</a:t>
            </a:r>
          </a:p>
          <a:p>
            <a:r>
              <a:rPr lang="sl-SI" dirty="0" smtClean="0">
                <a:solidFill>
                  <a:schemeClr val="bg1">
                    <a:lumMod val="65000"/>
                  </a:schemeClr>
                </a:solidFill>
              </a:rPr>
              <a:t>Vijačna (helix) antena</a:t>
            </a:r>
          </a:p>
          <a:p>
            <a:pPr lvl="1"/>
            <a:r>
              <a:rPr lang="sl-SI" dirty="0" smtClean="0">
                <a:solidFill>
                  <a:schemeClr val="bg1">
                    <a:lumMod val="65000"/>
                  </a:schemeClr>
                </a:solidFill>
              </a:rPr>
              <a:t>Izračun in praktična izvedba</a:t>
            </a:r>
          </a:p>
        </p:txBody>
      </p:sp>
      <p:sp>
        <p:nvSpPr>
          <p:cNvPr id="4" name="Date Placeholder 3"/>
          <p:cNvSpPr>
            <a:spLocks noGrp="1"/>
          </p:cNvSpPr>
          <p:nvPr>
            <p:ph type="dt" sz="half" idx="10"/>
          </p:nvPr>
        </p:nvSpPr>
        <p:spPr/>
        <p:txBody>
          <a:bodyPr/>
          <a:lstStyle/>
          <a:p>
            <a:fld id="{FF2E9B3F-FB0E-49FF-9ADE-980CB26C377E}" type="datetime1">
              <a:rPr lang="sl-SI" smtClean="0"/>
              <a:t>19.2.2018</a:t>
            </a:fld>
            <a:endParaRPr lang="sl-SI"/>
          </a:p>
        </p:txBody>
      </p:sp>
      <p:sp>
        <p:nvSpPr>
          <p:cNvPr id="5" name="Slide Number Placeholder 4"/>
          <p:cNvSpPr>
            <a:spLocks noGrp="1"/>
          </p:cNvSpPr>
          <p:nvPr>
            <p:ph type="sldNum" sz="quarter" idx="12"/>
          </p:nvPr>
        </p:nvSpPr>
        <p:spPr/>
        <p:txBody>
          <a:bodyPr/>
          <a:lstStyle/>
          <a:p>
            <a:fld id="{67B31914-70C8-4125-B31F-AE8E946298AF}" type="slidenum">
              <a:rPr lang="sl-SI" smtClean="0"/>
              <a:t>25</a:t>
            </a:fld>
            <a:endParaRPr lang="sl-SI"/>
          </a:p>
        </p:txBody>
      </p:sp>
    </p:spTree>
    <p:extLst>
      <p:ext uri="{BB962C8B-B14F-4D97-AF65-F5344CB8AC3E}">
        <p14:creationId xmlns:p14="http://schemas.microsoft.com/office/powerpoint/2010/main" val="39330637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Polvalni dipol</a:t>
            </a:r>
            <a:endParaRPr lang="sl-SI" dirty="0"/>
          </a:p>
        </p:txBody>
      </p:sp>
      <p:pic>
        <p:nvPicPr>
          <p:cNvPr id="4" name="Picture 3" descr="slika6"/>
          <p:cNvPicPr>
            <a:picLocks noGrp="1" noChangeAspect="1" noChangeArrowheads="1"/>
          </p:cNvPicPr>
          <p:nvPr>
            <p:ph sz="quarter" idx="4294967295"/>
          </p:nvPr>
        </p:nvPicPr>
        <p:blipFill>
          <a:blip r:embed="rId3"/>
          <a:srcRect/>
          <a:stretch>
            <a:fillRect/>
          </a:stretch>
        </p:blipFill>
        <p:spPr>
          <a:xfrm>
            <a:off x="5268913" y="1336675"/>
            <a:ext cx="2867025" cy="1420813"/>
          </a:xfrm>
          <a:prstGeom prst="rect">
            <a:avLst/>
          </a:prstGeom>
        </p:spPr>
      </p:pic>
      <p:graphicFrame>
        <p:nvGraphicFramePr>
          <p:cNvPr id="5" name="Object 4"/>
          <p:cNvGraphicFramePr>
            <a:graphicFrameLocks noGrp="1" noChangeAspect="1"/>
          </p:cNvGraphicFramePr>
          <p:nvPr>
            <p:ph sz="quarter" idx="4294967295"/>
          </p:nvPr>
        </p:nvGraphicFramePr>
        <p:xfrm>
          <a:off x="1136650" y="2994025"/>
          <a:ext cx="1320800" cy="431800"/>
        </p:xfrm>
        <a:graphic>
          <a:graphicData uri="http://schemas.openxmlformats.org/presentationml/2006/ole">
            <mc:AlternateContent xmlns:mc="http://schemas.openxmlformats.org/markup-compatibility/2006">
              <mc:Choice xmlns:v="urn:schemas-microsoft-com:vml" Requires="v">
                <p:oleObj spid="_x0000_s11301" name="Equation" r:id="rId4" imgW="1320480" imgH="431640" progId="Equation.3">
                  <p:embed/>
                </p:oleObj>
              </mc:Choice>
              <mc:Fallback>
                <p:oleObj name="Equation" r:id="rId4" imgW="132048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6650" y="2994025"/>
                        <a:ext cx="13208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5"/>
          <p:cNvSpPr txBox="1">
            <a:spLocks noChangeArrowheads="1"/>
          </p:cNvSpPr>
          <p:nvPr/>
        </p:nvSpPr>
        <p:spPr bwMode="auto">
          <a:xfrm>
            <a:off x="5210175" y="2767013"/>
            <a:ext cx="3211513" cy="560387"/>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sz="1400"/>
              <a:t>Razporeditev toka in napetosti pri</a:t>
            </a:r>
          </a:p>
          <a:p>
            <a:pPr eaLnBrk="0" hangingPunct="0">
              <a:spcBef>
                <a:spcPct val="20000"/>
              </a:spcBef>
              <a:buClr>
                <a:schemeClr val="tx2"/>
              </a:buClr>
              <a:buSzPct val="75000"/>
              <a:buFont typeface="Monotype Sorts"/>
              <a:buNone/>
            </a:pPr>
            <a:r>
              <a:rPr lang="sl-SI" sz="1400"/>
              <a:t>polvalovnem dipolu</a:t>
            </a:r>
          </a:p>
        </p:txBody>
      </p:sp>
      <p:pic>
        <p:nvPicPr>
          <p:cNvPr id="7" name="Picture 6" descr="slika6"/>
          <p:cNvPicPr>
            <a:picLocks noGrp="1" noChangeAspect="1" noChangeArrowheads="1"/>
          </p:cNvPicPr>
          <p:nvPr>
            <p:ph sz="quarter" idx="4294967295"/>
          </p:nvPr>
        </p:nvPicPr>
        <p:blipFill>
          <a:blip r:embed="rId6"/>
          <a:srcRect/>
          <a:stretch>
            <a:fillRect/>
          </a:stretch>
        </p:blipFill>
        <p:spPr>
          <a:xfrm>
            <a:off x="407988" y="1427163"/>
            <a:ext cx="3005137" cy="1200150"/>
          </a:xfrm>
          <a:prstGeom prst="rect">
            <a:avLst/>
          </a:prstGeom>
        </p:spPr>
      </p:pic>
      <p:sp>
        <p:nvSpPr>
          <p:cNvPr id="8" name="Text Box 7"/>
          <p:cNvSpPr txBox="1">
            <a:spLocks noChangeArrowheads="1"/>
          </p:cNvSpPr>
          <p:nvPr/>
        </p:nvSpPr>
        <p:spPr bwMode="auto">
          <a:xfrm>
            <a:off x="1243013" y="2649538"/>
            <a:ext cx="1190625" cy="274637"/>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sz="1200"/>
              <a:t>Polvalni dipol</a:t>
            </a:r>
          </a:p>
        </p:txBody>
      </p:sp>
      <p:sp>
        <p:nvSpPr>
          <p:cNvPr id="9" name="Text Box 8"/>
          <p:cNvSpPr txBox="1">
            <a:spLocks noChangeArrowheads="1"/>
          </p:cNvSpPr>
          <p:nvPr/>
        </p:nvSpPr>
        <p:spPr bwMode="auto">
          <a:xfrm>
            <a:off x="369888" y="3641725"/>
            <a:ext cx="2873375" cy="304800"/>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sz="1400"/>
              <a:t>k – faktor vitkosti (0.93-0.98)</a:t>
            </a:r>
          </a:p>
        </p:txBody>
      </p:sp>
      <p:pic>
        <p:nvPicPr>
          <p:cNvPr id="10" name="Picture 9" descr="slika6"/>
          <p:cNvPicPr>
            <a:picLocks noChangeAspect="1" noChangeArrowheads="1"/>
          </p:cNvPicPr>
          <p:nvPr/>
        </p:nvPicPr>
        <p:blipFill>
          <a:blip r:embed="rId7"/>
          <a:srcRect/>
          <a:stretch>
            <a:fillRect/>
          </a:stretch>
        </p:blipFill>
        <p:spPr bwMode="auto">
          <a:xfrm>
            <a:off x="471488" y="4154488"/>
            <a:ext cx="2882900" cy="993775"/>
          </a:xfrm>
          <a:prstGeom prst="rect">
            <a:avLst/>
          </a:prstGeom>
          <a:noFill/>
          <a:ln w="9525">
            <a:noFill/>
            <a:miter lim="800000"/>
            <a:headEnd/>
            <a:tailEnd/>
          </a:ln>
        </p:spPr>
      </p:pic>
      <p:pic>
        <p:nvPicPr>
          <p:cNvPr id="11" name="Picture 10" descr="slika6"/>
          <p:cNvPicPr>
            <a:picLocks noChangeAspect="1" noChangeArrowheads="1"/>
          </p:cNvPicPr>
          <p:nvPr/>
        </p:nvPicPr>
        <p:blipFill>
          <a:blip r:embed="rId8"/>
          <a:srcRect/>
          <a:stretch>
            <a:fillRect/>
          </a:stretch>
        </p:blipFill>
        <p:spPr bwMode="auto">
          <a:xfrm>
            <a:off x="4681538" y="3819525"/>
            <a:ext cx="2962275" cy="1579563"/>
          </a:xfrm>
          <a:prstGeom prst="rect">
            <a:avLst/>
          </a:prstGeom>
          <a:noFill/>
          <a:ln w="9525">
            <a:noFill/>
            <a:miter lim="800000"/>
            <a:headEnd/>
            <a:tailEnd/>
          </a:ln>
        </p:spPr>
      </p:pic>
      <p:sp>
        <p:nvSpPr>
          <p:cNvPr id="12" name="Text Box 11"/>
          <p:cNvSpPr txBox="1">
            <a:spLocks noChangeArrowheads="1"/>
          </p:cNvSpPr>
          <p:nvPr/>
        </p:nvSpPr>
        <p:spPr bwMode="auto">
          <a:xfrm>
            <a:off x="336550" y="5241925"/>
            <a:ext cx="3576638" cy="931863"/>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sz="1200"/>
              <a:t>Vertikalni sevalni diagram vertikalnega </a:t>
            </a:r>
          </a:p>
          <a:p>
            <a:pPr eaLnBrk="0" hangingPunct="0">
              <a:spcBef>
                <a:spcPct val="20000"/>
              </a:spcBef>
              <a:buClr>
                <a:schemeClr val="tx2"/>
              </a:buClr>
              <a:buSzPct val="75000"/>
              <a:buFont typeface="Monotype Sorts"/>
              <a:buNone/>
            </a:pPr>
            <a:r>
              <a:rPr lang="sl-SI" sz="1200"/>
              <a:t>dipola:</a:t>
            </a:r>
          </a:p>
          <a:p>
            <a:pPr eaLnBrk="0" hangingPunct="0">
              <a:spcBef>
                <a:spcPct val="20000"/>
              </a:spcBef>
              <a:buClr>
                <a:schemeClr val="tx2"/>
              </a:buClr>
              <a:buSzPct val="75000"/>
              <a:buFont typeface="Monotype Sorts"/>
              <a:buNone/>
            </a:pPr>
            <a:r>
              <a:rPr lang="sl-SI" sz="1200"/>
              <a:t>a – v praznem prostoru (brez vpliva zemlje)</a:t>
            </a:r>
          </a:p>
          <a:p>
            <a:pPr eaLnBrk="0" hangingPunct="0">
              <a:spcBef>
                <a:spcPct val="20000"/>
              </a:spcBef>
              <a:buClr>
                <a:schemeClr val="tx2"/>
              </a:buClr>
              <a:buSzPct val="75000"/>
              <a:buFont typeface="Monotype Sorts"/>
              <a:buNone/>
            </a:pPr>
            <a:r>
              <a:rPr lang="sl-SI" sz="1200"/>
              <a:t>B – na majhni višini (vpliv zemlje)</a:t>
            </a:r>
          </a:p>
        </p:txBody>
      </p:sp>
      <p:sp>
        <p:nvSpPr>
          <p:cNvPr id="13" name="Text Box 12"/>
          <p:cNvSpPr txBox="1">
            <a:spLocks noChangeArrowheads="1"/>
          </p:cNvSpPr>
          <p:nvPr/>
        </p:nvSpPr>
        <p:spPr bwMode="auto">
          <a:xfrm>
            <a:off x="4543425" y="5614988"/>
            <a:ext cx="4040188" cy="931862"/>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sz="1200"/>
              <a:t>Sevalni diagram horizontalnega dipola v praznem </a:t>
            </a:r>
          </a:p>
          <a:p>
            <a:pPr eaLnBrk="0" hangingPunct="0">
              <a:spcBef>
                <a:spcPct val="20000"/>
              </a:spcBef>
              <a:buClr>
                <a:schemeClr val="tx2"/>
              </a:buClr>
              <a:buSzPct val="75000"/>
              <a:buFont typeface="Monotype Sorts"/>
              <a:buNone/>
            </a:pPr>
            <a:r>
              <a:rPr lang="sl-SI" sz="1200"/>
              <a:t>prostoru:</a:t>
            </a:r>
          </a:p>
          <a:p>
            <a:pPr eaLnBrk="0" hangingPunct="0">
              <a:spcBef>
                <a:spcPct val="20000"/>
              </a:spcBef>
              <a:buClr>
                <a:schemeClr val="tx2"/>
              </a:buClr>
              <a:buSzPct val="75000"/>
              <a:buFont typeface="Monotype Sorts"/>
              <a:buNone/>
            </a:pPr>
            <a:r>
              <a:rPr lang="sl-SI" sz="1200"/>
              <a:t>a – vertikalni</a:t>
            </a:r>
          </a:p>
          <a:p>
            <a:pPr eaLnBrk="0" hangingPunct="0">
              <a:spcBef>
                <a:spcPct val="20000"/>
              </a:spcBef>
              <a:buClr>
                <a:schemeClr val="tx2"/>
              </a:buClr>
              <a:buSzPct val="75000"/>
              <a:buFont typeface="Monotype Sorts"/>
              <a:buNone/>
            </a:pPr>
            <a:r>
              <a:rPr lang="sl-SI" sz="1200"/>
              <a:t>b - horizontalni</a:t>
            </a:r>
          </a:p>
        </p:txBody>
      </p:sp>
      <p:cxnSp>
        <p:nvCxnSpPr>
          <p:cNvPr id="14" name="Straight Connector 12"/>
          <p:cNvCxnSpPr>
            <a:cxnSpLocks noChangeShapeType="1"/>
          </p:cNvCxnSpPr>
          <p:nvPr/>
        </p:nvCxnSpPr>
        <p:spPr bwMode="auto">
          <a:xfrm>
            <a:off x="441325" y="3940175"/>
            <a:ext cx="1531938" cy="0"/>
          </a:xfrm>
          <a:prstGeom prst="line">
            <a:avLst/>
          </a:prstGeom>
          <a:noFill/>
          <a:ln w="12700" algn="ctr">
            <a:solidFill>
              <a:srgbClr val="0070C0"/>
            </a:solidFill>
            <a:round/>
            <a:headEnd type="none" w="sm" len="sm"/>
            <a:tailEnd type="none" w="sm" len="sm"/>
          </a:ln>
        </p:spPr>
      </p:cxnSp>
      <p:sp>
        <p:nvSpPr>
          <p:cNvPr id="15" name="Date Placeholder 14"/>
          <p:cNvSpPr>
            <a:spLocks noGrp="1"/>
          </p:cNvSpPr>
          <p:nvPr>
            <p:ph type="dt" sz="half" idx="10"/>
          </p:nvPr>
        </p:nvSpPr>
        <p:spPr/>
        <p:txBody>
          <a:bodyPr/>
          <a:lstStyle/>
          <a:p>
            <a:fld id="{5C7340CD-E0FB-4F90-9B94-E06FDB02DE87}" type="datetime1">
              <a:rPr lang="sl-SI" smtClean="0"/>
              <a:t>19.2.2018</a:t>
            </a:fld>
            <a:endParaRPr lang="sl-SI"/>
          </a:p>
        </p:txBody>
      </p:sp>
      <p:sp>
        <p:nvSpPr>
          <p:cNvPr id="16" name="Slide Number Placeholder 15"/>
          <p:cNvSpPr>
            <a:spLocks noGrp="1"/>
          </p:cNvSpPr>
          <p:nvPr>
            <p:ph type="sldNum" sz="quarter" idx="12"/>
          </p:nvPr>
        </p:nvSpPr>
        <p:spPr/>
        <p:txBody>
          <a:bodyPr/>
          <a:lstStyle/>
          <a:p>
            <a:fld id="{67B31914-70C8-4125-B31F-AE8E946298AF}" type="slidenum">
              <a:rPr lang="sl-SI" smtClean="0"/>
              <a:t>26</a:t>
            </a:fld>
            <a:endParaRPr lang="sl-SI"/>
          </a:p>
        </p:txBody>
      </p:sp>
    </p:spTree>
    <p:extLst>
      <p:ext uri="{BB962C8B-B14F-4D97-AF65-F5344CB8AC3E}">
        <p14:creationId xmlns:p14="http://schemas.microsoft.com/office/powerpoint/2010/main" val="3012171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Sevanje dipola</a:t>
            </a:r>
            <a:endParaRPr lang="sl-SI" dirty="0"/>
          </a:p>
        </p:txBody>
      </p:sp>
      <p:sp>
        <p:nvSpPr>
          <p:cNvPr id="4" name="Slide Number Placeholder 2"/>
          <p:cNvSpPr>
            <a:spLocks noGrp="1"/>
          </p:cNvSpPr>
          <p:nvPr>
            <p:ph type="sldNum" sz="quarter" idx="10"/>
          </p:nvPr>
        </p:nvSpPr>
        <p:spPr>
          <a:xfrm>
            <a:off x="8763000" y="6629400"/>
            <a:ext cx="381000" cy="22860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45B022-D3A6-4E71-8515-113A1378D9C5}" type="slidenum">
              <a:rPr lang="en-US" altLang="sl-SI"/>
              <a:pPr eaLnBrk="1" hangingPunct="1"/>
              <a:t>27</a:t>
            </a:fld>
            <a:endParaRPr lang="en-US" altLang="sl-SI"/>
          </a:p>
        </p:txBody>
      </p:sp>
      <p:pic>
        <p:nvPicPr>
          <p:cNvPr id="8" name="Picture 13" descr="fig6-9a"/>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2060847"/>
            <a:ext cx="9050338"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8"/>
          <p:cNvSpPr>
            <a:spLocks noGrp="1"/>
          </p:cNvSpPr>
          <p:nvPr>
            <p:ph type="dt" sz="half" idx="10"/>
          </p:nvPr>
        </p:nvSpPr>
        <p:spPr/>
        <p:txBody>
          <a:bodyPr/>
          <a:lstStyle/>
          <a:p>
            <a:fld id="{99A53DC6-0498-4193-9609-427393A19545}" type="datetime1">
              <a:rPr lang="sl-SI" smtClean="0"/>
              <a:t>19.2.2018</a:t>
            </a:fld>
            <a:endParaRPr lang="sl-SI"/>
          </a:p>
        </p:txBody>
      </p:sp>
    </p:spTree>
    <p:extLst>
      <p:ext uri="{BB962C8B-B14F-4D97-AF65-F5344CB8AC3E}">
        <p14:creationId xmlns:p14="http://schemas.microsoft.com/office/powerpoint/2010/main" val="498710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Izvedbe dipolov</a:t>
            </a:r>
            <a:endParaRPr lang="sl-SI" dirty="0"/>
          </a:p>
        </p:txBody>
      </p:sp>
      <p:pic>
        <p:nvPicPr>
          <p:cNvPr id="4"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616" y="1497798"/>
            <a:ext cx="7305675"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fld id="{9DF8094F-672C-4AB4-B9D9-E29DD9AEBC73}" type="datetime1">
              <a:rPr lang="sl-SI" smtClean="0"/>
              <a:t>19.2.2018</a:t>
            </a:fld>
            <a:endParaRPr lang="sl-SI"/>
          </a:p>
        </p:txBody>
      </p:sp>
      <p:sp>
        <p:nvSpPr>
          <p:cNvPr id="6" name="Slide Number Placeholder 5"/>
          <p:cNvSpPr>
            <a:spLocks noGrp="1"/>
          </p:cNvSpPr>
          <p:nvPr>
            <p:ph type="sldNum" sz="quarter" idx="12"/>
          </p:nvPr>
        </p:nvSpPr>
        <p:spPr/>
        <p:txBody>
          <a:bodyPr/>
          <a:lstStyle/>
          <a:p>
            <a:fld id="{67B31914-70C8-4125-B31F-AE8E946298AF}" type="slidenum">
              <a:rPr lang="sl-SI" smtClean="0"/>
              <a:t>28</a:t>
            </a:fld>
            <a:endParaRPr lang="sl-SI"/>
          </a:p>
        </p:txBody>
      </p:sp>
    </p:spTree>
    <p:extLst>
      <p:ext uri="{BB962C8B-B14F-4D97-AF65-F5344CB8AC3E}">
        <p14:creationId xmlns:p14="http://schemas.microsoft.com/office/powerpoint/2010/main" val="2416597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Dolžina dipola</a:t>
            </a:r>
            <a:endParaRPr lang="sl-SI" dirty="0"/>
          </a:p>
        </p:txBody>
      </p:sp>
      <p:pic>
        <p:nvPicPr>
          <p:cNvPr id="4"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6025" y="1268760"/>
            <a:ext cx="6711950"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fld id="{1B3768EE-DD3B-4185-B5B8-293A53F073E6}" type="datetime1">
              <a:rPr lang="sl-SI" smtClean="0"/>
              <a:t>19.2.2018</a:t>
            </a:fld>
            <a:endParaRPr lang="sl-SI"/>
          </a:p>
        </p:txBody>
      </p:sp>
      <p:sp>
        <p:nvSpPr>
          <p:cNvPr id="6" name="Slide Number Placeholder 5"/>
          <p:cNvSpPr>
            <a:spLocks noGrp="1"/>
          </p:cNvSpPr>
          <p:nvPr>
            <p:ph type="sldNum" sz="quarter" idx="12"/>
          </p:nvPr>
        </p:nvSpPr>
        <p:spPr/>
        <p:txBody>
          <a:bodyPr/>
          <a:lstStyle/>
          <a:p>
            <a:fld id="{67B31914-70C8-4125-B31F-AE8E946298AF}" type="slidenum">
              <a:rPr lang="sl-SI" smtClean="0"/>
              <a:t>29</a:t>
            </a:fld>
            <a:endParaRPr lang="sl-SI"/>
          </a:p>
        </p:txBody>
      </p:sp>
    </p:spTree>
    <p:extLst>
      <p:ext uri="{BB962C8B-B14F-4D97-AF65-F5344CB8AC3E}">
        <p14:creationId xmlns:p14="http://schemas.microsoft.com/office/powerpoint/2010/main" val="3818330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Izmenični tok in napetost</a:t>
            </a:r>
            <a:endParaRPr lang="sl-SI" dirty="0"/>
          </a:p>
        </p:txBody>
      </p:sp>
      <p:sp>
        <p:nvSpPr>
          <p:cNvPr id="10" name="Rectangle 3"/>
          <p:cNvSpPr txBox="1">
            <a:spLocks noChangeArrowheads="1"/>
          </p:cNvSpPr>
          <p:nvPr/>
        </p:nvSpPr>
        <p:spPr>
          <a:xfrm>
            <a:off x="479425" y="1468438"/>
            <a:ext cx="8229600" cy="48498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itchFamily="2" charset="2"/>
              <a:buNone/>
            </a:pPr>
            <a:r>
              <a:rPr lang="sl-SI" smtClean="0"/>
              <a:t>	Izmenični tok: </a:t>
            </a:r>
            <a:r>
              <a:rPr lang="sl-SI" smtClean="0">
                <a:solidFill>
                  <a:srgbClr val="2469AE"/>
                </a:solidFill>
              </a:rPr>
              <a:t>smer gibanja nosilcev naboja se s časom spreminja.</a:t>
            </a:r>
            <a:endParaRPr lang="en-US" dirty="0">
              <a:solidFill>
                <a:srgbClr val="2469AE"/>
              </a:solidFill>
            </a:endParaRPr>
          </a:p>
        </p:txBody>
      </p:sp>
      <p:pic>
        <p:nvPicPr>
          <p:cNvPr id="11" name="Picture 4" descr="slika5"/>
          <p:cNvPicPr>
            <a:picLocks noChangeAspect="1" noChangeArrowheads="1"/>
          </p:cNvPicPr>
          <p:nvPr/>
        </p:nvPicPr>
        <p:blipFill>
          <a:blip r:embed="rId2"/>
          <a:srcRect/>
          <a:stretch>
            <a:fillRect/>
          </a:stretch>
        </p:blipFill>
        <p:spPr bwMode="auto">
          <a:xfrm>
            <a:off x="3664852" y="2420888"/>
            <a:ext cx="1676400" cy="2174875"/>
          </a:xfrm>
          <a:prstGeom prst="rect">
            <a:avLst/>
          </a:prstGeom>
          <a:noFill/>
          <a:ln w="9525">
            <a:noFill/>
            <a:miter lim="800000"/>
            <a:headEnd/>
            <a:tailEnd/>
          </a:ln>
        </p:spPr>
      </p:pic>
      <p:pic>
        <p:nvPicPr>
          <p:cNvPr id="12" name="Picture 5" descr="slika5"/>
          <p:cNvPicPr>
            <a:picLocks noChangeAspect="1" noChangeArrowheads="1"/>
          </p:cNvPicPr>
          <p:nvPr/>
        </p:nvPicPr>
        <p:blipFill>
          <a:blip r:embed="rId3"/>
          <a:srcRect/>
          <a:stretch>
            <a:fillRect/>
          </a:stretch>
        </p:blipFill>
        <p:spPr bwMode="auto">
          <a:xfrm>
            <a:off x="3666731" y="4509120"/>
            <a:ext cx="1706562" cy="2190750"/>
          </a:xfrm>
          <a:prstGeom prst="rect">
            <a:avLst/>
          </a:prstGeom>
          <a:noFill/>
          <a:ln w="9525">
            <a:noFill/>
            <a:miter lim="800000"/>
            <a:headEnd/>
            <a:tailEnd/>
          </a:ln>
        </p:spPr>
      </p:pic>
      <p:sp>
        <p:nvSpPr>
          <p:cNvPr id="13" name="Text Box 6"/>
          <p:cNvSpPr txBox="1">
            <a:spLocks noChangeArrowheads="1"/>
          </p:cNvSpPr>
          <p:nvPr/>
        </p:nvSpPr>
        <p:spPr bwMode="auto">
          <a:xfrm>
            <a:off x="611560" y="4869160"/>
            <a:ext cx="2809875" cy="396875"/>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sz="2000" dirty="0"/>
              <a:t>Izmenična napetost:</a:t>
            </a:r>
            <a:endParaRPr lang="en-US" sz="2000" dirty="0"/>
          </a:p>
        </p:txBody>
      </p:sp>
      <p:sp>
        <p:nvSpPr>
          <p:cNvPr id="14" name="Text Box 7"/>
          <p:cNvSpPr txBox="1">
            <a:spLocks noChangeArrowheads="1"/>
          </p:cNvSpPr>
          <p:nvPr/>
        </p:nvSpPr>
        <p:spPr bwMode="auto">
          <a:xfrm>
            <a:off x="5489575" y="2555875"/>
            <a:ext cx="3024188" cy="366713"/>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a:t>AC – Alternating Current</a:t>
            </a:r>
            <a:endParaRPr lang="en-US"/>
          </a:p>
        </p:txBody>
      </p:sp>
      <p:sp>
        <p:nvSpPr>
          <p:cNvPr id="15" name="Date Placeholder 14"/>
          <p:cNvSpPr>
            <a:spLocks noGrp="1"/>
          </p:cNvSpPr>
          <p:nvPr>
            <p:ph type="dt" sz="half" idx="10"/>
          </p:nvPr>
        </p:nvSpPr>
        <p:spPr/>
        <p:txBody>
          <a:bodyPr/>
          <a:lstStyle/>
          <a:p>
            <a:fld id="{70CADC11-63E6-43DA-8FB3-2C1CF11AF1C0}" type="datetime1">
              <a:rPr lang="sl-SI" smtClean="0"/>
              <a:t>19.2.2018</a:t>
            </a:fld>
            <a:endParaRPr lang="sl-SI"/>
          </a:p>
        </p:txBody>
      </p:sp>
      <p:sp>
        <p:nvSpPr>
          <p:cNvPr id="16" name="Slide Number Placeholder 15"/>
          <p:cNvSpPr>
            <a:spLocks noGrp="1"/>
          </p:cNvSpPr>
          <p:nvPr>
            <p:ph type="sldNum" sz="quarter" idx="12"/>
          </p:nvPr>
        </p:nvSpPr>
        <p:spPr/>
        <p:txBody>
          <a:bodyPr/>
          <a:lstStyle/>
          <a:p>
            <a:fld id="{67B31914-70C8-4125-B31F-AE8E946298AF}" type="slidenum">
              <a:rPr lang="sl-SI" smtClean="0"/>
              <a:t>3</a:t>
            </a:fld>
            <a:endParaRPr lang="sl-SI"/>
          </a:p>
        </p:txBody>
      </p:sp>
    </p:spTree>
    <p:extLst>
      <p:ext uri="{BB962C8B-B14F-4D97-AF65-F5344CB8AC3E}">
        <p14:creationId xmlns:p14="http://schemas.microsoft.com/office/powerpoint/2010/main" val="18061796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Princip zrcaljenja</a:t>
            </a:r>
            <a:endParaRPr lang="sl-SI" dirty="0"/>
          </a:p>
        </p:txBody>
      </p:sp>
      <p:sp>
        <p:nvSpPr>
          <p:cNvPr id="6" name="Content Placeholder 5"/>
          <p:cNvSpPr>
            <a:spLocks noGrp="1"/>
          </p:cNvSpPr>
          <p:nvPr>
            <p:ph sz="half" idx="1"/>
          </p:nvPr>
        </p:nvSpPr>
        <p:spPr>
          <a:xfrm>
            <a:off x="457200" y="1600201"/>
            <a:ext cx="8363272" cy="1468760"/>
          </a:xfrm>
        </p:spPr>
        <p:txBody>
          <a:bodyPr/>
          <a:lstStyle/>
          <a:p>
            <a:r>
              <a:rPr lang="en-US" smtClean="0"/>
              <a:t>Par nabojev +Q in –Q  (električni dipol)</a:t>
            </a:r>
          </a:p>
          <a:p>
            <a:r>
              <a:rPr lang="sl-SI" smtClean="0"/>
              <a:t>Črtkana črta predstavlja potencial 0 (a)</a:t>
            </a:r>
          </a:p>
          <a:p>
            <a:r>
              <a:rPr lang="sl-SI" smtClean="0"/>
              <a:t>Če vstavimo prevodno ravnino, ne spremenimo</a:t>
            </a:r>
            <a:r>
              <a:rPr lang="sl-SI" smtClean="0"/>
              <a:t> nič</a:t>
            </a:r>
            <a:r>
              <a:rPr lang="sl-SI" smtClean="0"/>
              <a:t> (b)</a:t>
            </a:r>
            <a:endParaRPr lang="sl-SI" dirty="0"/>
          </a:p>
        </p:txBody>
      </p:sp>
      <p:pic>
        <p:nvPicPr>
          <p:cNvPr id="4" name="Picture 3" descr="fig_08-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501" y="3573016"/>
            <a:ext cx="67818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p:cNvSpPr>
            <a:spLocks noGrp="1"/>
          </p:cNvSpPr>
          <p:nvPr>
            <p:ph type="dt" sz="half" idx="10"/>
          </p:nvPr>
        </p:nvSpPr>
        <p:spPr/>
        <p:txBody>
          <a:bodyPr/>
          <a:lstStyle/>
          <a:p>
            <a:fld id="{ED49C53E-0327-493A-BE70-CB740E8C67BD}" type="datetime1">
              <a:rPr lang="sl-SI" smtClean="0"/>
              <a:t>19.2.2018</a:t>
            </a:fld>
            <a:endParaRPr lang="sl-SI"/>
          </a:p>
        </p:txBody>
      </p:sp>
      <p:sp>
        <p:nvSpPr>
          <p:cNvPr id="9" name="Slide Number Placeholder 8"/>
          <p:cNvSpPr>
            <a:spLocks noGrp="1"/>
          </p:cNvSpPr>
          <p:nvPr>
            <p:ph type="sldNum" sz="quarter" idx="12"/>
          </p:nvPr>
        </p:nvSpPr>
        <p:spPr/>
        <p:txBody>
          <a:bodyPr/>
          <a:lstStyle/>
          <a:p>
            <a:fld id="{67B31914-70C8-4125-B31F-AE8E946298AF}" type="slidenum">
              <a:rPr lang="sl-SI" smtClean="0"/>
              <a:t>30</a:t>
            </a:fld>
            <a:endParaRPr lang="sl-SI"/>
          </a:p>
        </p:txBody>
      </p:sp>
    </p:spTree>
    <p:extLst>
      <p:ext uri="{BB962C8B-B14F-4D97-AF65-F5344CB8AC3E}">
        <p14:creationId xmlns:p14="http://schemas.microsoft.com/office/powerpoint/2010/main" val="9577296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Polovični dipol</a:t>
            </a:r>
            <a:endParaRPr lang="sl-SI" dirty="0"/>
          </a:p>
        </p:txBody>
      </p:sp>
      <p:pic>
        <p:nvPicPr>
          <p:cNvPr id="25" name="Picture 24"/>
          <p:cNvPicPr>
            <a:picLocks noChangeAspect="1" noChangeArrowheads="1"/>
          </p:cNvPicPr>
          <p:nvPr/>
        </p:nvPicPr>
        <p:blipFill>
          <a:blip r:embed="rId2" cstate="print">
            <a:extLst>
              <a:ext uri="{28A0092B-C50C-407E-A947-70E740481C1C}">
                <a14:useLocalDpi xmlns:a14="http://schemas.microsoft.com/office/drawing/2010/main" val="0"/>
              </a:ext>
            </a:extLst>
          </a:blip>
          <a:srcRect l="48586" b="32536"/>
          <a:stretch>
            <a:fillRect/>
          </a:stretch>
        </p:blipFill>
        <p:spPr bwMode="auto">
          <a:xfrm>
            <a:off x="2171700" y="4545360"/>
            <a:ext cx="632460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r="51283"/>
          <a:stretch>
            <a:fillRect/>
          </a:stretch>
        </p:blipFill>
        <p:spPr bwMode="auto">
          <a:xfrm>
            <a:off x="114300" y="1268760"/>
            <a:ext cx="5486400"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1032"/>
          <p:cNvSpPr txBox="1">
            <a:spLocks noChangeArrowheads="1"/>
          </p:cNvSpPr>
          <p:nvPr/>
        </p:nvSpPr>
        <p:spPr bwMode="auto">
          <a:xfrm>
            <a:off x="6048579" y="3068960"/>
            <a:ext cx="2342308" cy="46166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fr-FR"/>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eaLnBrk="1" hangingPunct="1"/>
            <a:r>
              <a:rPr lang="sl-SI" altLang="en-US" dirty="0" smtClean="0">
                <a:latin typeface="+mj-lt"/>
              </a:rPr>
              <a:t>Princip zrcaljenja</a:t>
            </a:r>
            <a:endParaRPr lang="fr-FR" altLang="en-US" dirty="0">
              <a:latin typeface="+mj-lt"/>
            </a:endParaRPr>
          </a:p>
        </p:txBody>
      </p:sp>
      <p:sp>
        <p:nvSpPr>
          <p:cNvPr id="28" name="AutoShape 1033"/>
          <p:cNvSpPr>
            <a:spLocks noChangeArrowheads="1"/>
          </p:cNvSpPr>
          <p:nvPr/>
        </p:nvSpPr>
        <p:spPr bwMode="auto">
          <a:xfrm>
            <a:off x="5524500" y="3707160"/>
            <a:ext cx="533400" cy="762000"/>
          </a:xfrm>
          <a:prstGeom prst="curvedLeftArrow">
            <a:avLst>
              <a:gd name="adj1" fmla="val 28571"/>
              <a:gd name="adj2" fmla="val 57143"/>
              <a:gd name="adj3" fmla="val 33333"/>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fr-FR"/>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eaLnBrk="1" hangingPunct="1"/>
            <a:endParaRPr lang="en-US" altLang="en-US"/>
          </a:p>
        </p:txBody>
      </p:sp>
      <p:sp>
        <p:nvSpPr>
          <p:cNvPr id="29" name="Date Placeholder 28"/>
          <p:cNvSpPr>
            <a:spLocks noGrp="1"/>
          </p:cNvSpPr>
          <p:nvPr>
            <p:ph type="dt" sz="half" idx="10"/>
          </p:nvPr>
        </p:nvSpPr>
        <p:spPr/>
        <p:txBody>
          <a:bodyPr/>
          <a:lstStyle/>
          <a:p>
            <a:fld id="{1D5EBB49-35E0-490E-BD1C-BC08CAE69618}" type="datetime1">
              <a:rPr lang="sl-SI" smtClean="0"/>
              <a:t>19.2.2018</a:t>
            </a:fld>
            <a:endParaRPr lang="sl-SI"/>
          </a:p>
        </p:txBody>
      </p:sp>
      <p:sp>
        <p:nvSpPr>
          <p:cNvPr id="30" name="Slide Number Placeholder 29"/>
          <p:cNvSpPr>
            <a:spLocks noGrp="1"/>
          </p:cNvSpPr>
          <p:nvPr>
            <p:ph type="sldNum" sz="quarter" idx="12"/>
          </p:nvPr>
        </p:nvSpPr>
        <p:spPr/>
        <p:txBody>
          <a:bodyPr/>
          <a:lstStyle/>
          <a:p>
            <a:fld id="{67B31914-70C8-4125-B31F-AE8E946298AF}" type="slidenum">
              <a:rPr lang="sl-SI" smtClean="0"/>
              <a:t>31</a:t>
            </a:fld>
            <a:endParaRPr lang="sl-SI"/>
          </a:p>
        </p:txBody>
      </p:sp>
    </p:spTree>
    <p:extLst>
      <p:ext uri="{BB962C8B-B14F-4D97-AF65-F5344CB8AC3E}">
        <p14:creationId xmlns:p14="http://schemas.microsoft.com/office/powerpoint/2010/main" val="18581211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Vsebina</a:t>
            </a:r>
            <a:endParaRPr lang="sl-SI" dirty="0"/>
          </a:p>
        </p:txBody>
      </p:sp>
      <p:sp>
        <p:nvSpPr>
          <p:cNvPr id="3" name="Content Placeholder 2"/>
          <p:cNvSpPr>
            <a:spLocks noGrp="1"/>
          </p:cNvSpPr>
          <p:nvPr>
            <p:ph idx="1"/>
          </p:nvPr>
        </p:nvSpPr>
        <p:spPr/>
        <p:txBody>
          <a:bodyPr/>
          <a:lstStyle/>
          <a:p>
            <a:r>
              <a:rPr lang="sl-SI" dirty="0" smtClean="0">
                <a:solidFill>
                  <a:schemeClr val="bg1">
                    <a:lumMod val="65000"/>
                  </a:schemeClr>
                </a:solidFill>
              </a:rPr>
              <a:t>Izmenični tok in napetost</a:t>
            </a:r>
          </a:p>
          <a:p>
            <a:pPr lvl="1"/>
            <a:r>
              <a:rPr lang="sl-SI" dirty="0" smtClean="0">
                <a:solidFill>
                  <a:schemeClr val="bg1">
                    <a:lumMod val="65000"/>
                  </a:schemeClr>
                </a:solidFill>
              </a:rPr>
              <a:t>Sinus, dB, moč, prilagoditev</a:t>
            </a:r>
          </a:p>
          <a:p>
            <a:r>
              <a:rPr lang="sl-SI" dirty="0" smtClean="0">
                <a:solidFill>
                  <a:schemeClr val="bg1">
                    <a:lumMod val="65000"/>
                  </a:schemeClr>
                </a:solidFill>
              </a:rPr>
              <a:t>Elektromagnetno valovanje</a:t>
            </a:r>
          </a:p>
          <a:p>
            <a:pPr lvl="1"/>
            <a:r>
              <a:rPr lang="sl-SI" dirty="0" smtClean="0">
                <a:solidFill>
                  <a:schemeClr val="bg1">
                    <a:lumMod val="65000"/>
                  </a:schemeClr>
                </a:solidFill>
              </a:rPr>
              <a:t>Atmosfera in razširjanje valovanja</a:t>
            </a:r>
          </a:p>
          <a:p>
            <a:r>
              <a:rPr lang="sl-SI" dirty="0" smtClean="0">
                <a:solidFill>
                  <a:schemeClr val="bg1">
                    <a:lumMod val="65000"/>
                  </a:schemeClr>
                </a:solidFill>
              </a:rPr>
              <a:t>Antene</a:t>
            </a:r>
          </a:p>
          <a:p>
            <a:pPr lvl="1"/>
            <a:r>
              <a:rPr lang="sl-SI" dirty="0" smtClean="0">
                <a:solidFill>
                  <a:schemeClr val="bg1">
                    <a:lumMod val="65000"/>
                  </a:schemeClr>
                </a:solidFill>
              </a:rPr>
              <a:t>Oblike anten, sevalni diagram, parametri anten</a:t>
            </a:r>
          </a:p>
          <a:p>
            <a:r>
              <a:rPr lang="sl-SI" dirty="0" smtClean="0">
                <a:solidFill>
                  <a:schemeClr val="bg1">
                    <a:lumMod val="65000"/>
                  </a:schemeClr>
                </a:solidFill>
              </a:rPr>
              <a:t>Dipol</a:t>
            </a:r>
          </a:p>
          <a:p>
            <a:r>
              <a:rPr lang="sl-SI" dirty="0" smtClean="0"/>
              <a:t>Vijačna (helix) antena</a:t>
            </a:r>
          </a:p>
          <a:p>
            <a:pPr lvl="1"/>
            <a:r>
              <a:rPr lang="sl-SI" dirty="0" smtClean="0"/>
              <a:t>Izračun in praktična izvedba</a:t>
            </a:r>
          </a:p>
        </p:txBody>
      </p:sp>
      <p:sp>
        <p:nvSpPr>
          <p:cNvPr id="4" name="Date Placeholder 3"/>
          <p:cNvSpPr>
            <a:spLocks noGrp="1"/>
          </p:cNvSpPr>
          <p:nvPr>
            <p:ph type="dt" sz="half" idx="10"/>
          </p:nvPr>
        </p:nvSpPr>
        <p:spPr/>
        <p:txBody>
          <a:bodyPr/>
          <a:lstStyle/>
          <a:p>
            <a:fld id="{A92F5E88-860D-49B9-B324-724BC53DD33F}" type="datetime1">
              <a:rPr lang="sl-SI" smtClean="0"/>
              <a:t>19.2.2018</a:t>
            </a:fld>
            <a:endParaRPr lang="sl-SI"/>
          </a:p>
        </p:txBody>
      </p:sp>
      <p:sp>
        <p:nvSpPr>
          <p:cNvPr id="5" name="Slide Number Placeholder 4"/>
          <p:cNvSpPr>
            <a:spLocks noGrp="1"/>
          </p:cNvSpPr>
          <p:nvPr>
            <p:ph type="sldNum" sz="quarter" idx="12"/>
          </p:nvPr>
        </p:nvSpPr>
        <p:spPr/>
        <p:txBody>
          <a:bodyPr/>
          <a:lstStyle/>
          <a:p>
            <a:fld id="{67B31914-70C8-4125-B31F-AE8E946298AF}" type="slidenum">
              <a:rPr lang="sl-SI" smtClean="0"/>
              <a:t>32</a:t>
            </a:fld>
            <a:endParaRPr lang="sl-SI"/>
          </a:p>
        </p:txBody>
      </p:sp>
    </p:spTree>
    <p:extLst>
      <p:ext uri="{BB962C8B-B14F-4D97-AF65-F5344CB8AC3E}">
        <p14:creationId xmlns:p14="http://schemas.microsoft.com/office/powerpoint/2010/main" val="3933063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Spirala ali viba</a:t>
            </a:r>
            <a:endParaRPr lang="sl-SI" dirty="0"/>
          </a:p>
        </p:txBody>
      </p:sp>
      <p:pic>
        <p:nvPicPr>
          <p:cNvPr id="4" name="Picture 6" descr="https://upload.wikimedia.org/wikipedia/commons/thumb/c/c5/Archimedean_spiral.svg/650px-Archimedean_spira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196752"/>
            <a:ext cx="4320480" cy="398813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39552" y="5229200"/>
            <a:ext cx="8280920" cy="954107"/>
          </a:xfrm>
          <a:prstGeom prst="rect">
            <a:avLst/>
          </a:prstGeom>
        </p:spPr>
        <p:txBody>
          <a:bodyPr wrap="square">
            <a:spAutoFit/>
          </a:bodyPr>
          <a:lstStyle/>
          <a:p>
            <a:r>
              <a:rPr lang="sl-SI" sz="2800" dirty="0" smtClean="0"/>
              <a:t>SPIRALA je krivulja, ki leži v eni sami RAVNINI, in se ji krivinski polmer stalno povečuje</a:t>
            </a:r>
            <a:endParaRPr lang="sl-SI" sz="2800" dirty="0"/>
          </a:p>
        </p:txBody>
      </p:sp>
      <p:sp>
        <p:nvSpPr>
          <p:cNvPr id="10" name="Date Placeholder 9"/>
          <p:cNvSpPr>
            <a:spLocks noGrp="1"/>
          </p:cNvSpPr>
          <p:nvPr>
            <p:ph type="dt" sz="half" idx="10"/>
          </p:nvPr>
        </p:nvSpPr>
        <p:spPr/>
        <p:txBody>
          <a:bodyPr/>
          <a:lstStyle/>
          <a:p>
            <a:fld id="{0A6C8817-EB39-4F0A-961C-034E13F452BB}" type="datetime1">
              <a:rPr lang="sl-SI" smtClean="0"/>
              <a:t>19.2.2018</a:t>
            </a:fld>
            <a:endParaRPr lang="sl-SI"/>
          </a:p>
        </p:txBody>
      </p:sp>
      <p:sp>
        <p:nvSpPr>
          <p:cNvPr id="11" name="Slide Number Placeholder 10"/>
          <p:cNvSpPr>
            <a:spLocks noGrp="1"/>
          </p:cNvSpPr>
          <p:nvPr>
            <p:ph type="sldNum" sz="quarter" idx="12"/>
          </p:nvPr>
        </p:nvSpPr>
        <p:spPr/>
        <p:txBody>
          <a:bodyPr/>
          <a:lstStyle/>
          <a:p>
            <a:fld id="{67B31914-70C8-4125-B31F-AE8E946298AF}" type="slidenum">
              <a:rPr lang="sl-SI" smtClean="0"/>
              <a:t>33</a:t>
            </a:fld>
            <a:endParaRPr lang="sl-SI"/>
          </a:p>
        </p:txBody>
      </p:sp>
    </p:spTree>
    <p:extLst>
      <p:ext uri="{BB962C8B-B14F-4D97-AF65-F5344CB8AC3E}">
        <p14:creationId xmlns:p14="http://schemas.microsoft.com/office/powerpoint/2010/main" val="22476222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Vijačnica (helix)</a:t>
            </a:r>
            <a:endParaRPr lang="sl-SI" dirty="0"/>
          </a:p>
        </p:txBody>
      </p:sp>
      <p:pic>
        <p:nvPicPr>
          <p:cNvPr id="1331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6056" y="1916832"/>
            <a:ext cx="3323609" cy="3933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descr="https://upload.wikimedia.org/wikipedia/commons/6/68/Ressort_de_traction_a_spires_non_jointiv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996952"/>
            <a:ext cx="3600400" cy="200780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5536" y="5445224"/>
            <a:ext cx="6228184" cy="954107"/>
          </a:xfrm>
          <a:prstGeom prst="rect">
            <a:avLst/>
          </a:prstGeom>
        </p:spPr>
        <p:txBody>
          <a:bodyPr wrap="square">
            <a:spAutoFit/>
          </a:bodyPr>
          <a:lstStyle/>
          <a:p>
            <a:r>
              <a:rPr lang="sl-SI" sz="2800" dirty="0" smtClean="0"/>
              <a:t>VIJAČNICA ali helix je krivulja, ki je navita na zakrivljenem plašču VALJA</a:t>
            </a:r>
            <a:endParaRPr lang="sl-SI" sz="2800" dirty="0"/>
          </a:p>
        </p:txBody>
      </p:sp>
      <p:sp>
        <p:nvSpPr>
          <p:cNvPr id="5" name="Date Placeholder 4"/>
          <p:cNvSpPr>
            <a:spLocks noGrp="1"/>
          </p:cNvSpPr>
          <p:nvPr>
            <p:ph type="dt" sz="half" idx="10"/>
          </p:nvPr>
        </p:nvSpPr>
        <p:spPr/>
        <p:txBody>
          <a:bodyPr/>
          <a:lstStyle/>
          <a:p>
            <a:fld id="{F5FA87E1-8531-446B-9040-E59ADE60D3A8}" type="datetime1">
              <a:rPr lang="sl-SI" smtClean="0"/>
              <a:t>19.2.2018</a:t>
            </a:fld>
            <a:endParaRPr lang="sl-SI"/>
          </a:p>
        </p:txBody>
      </p:sp>
      <p:sp>
        <p:nvSpPr>
          <p:cNvPr id="6" name="Slide Number Placeholder 5"/>
          <p:cNvSpPr>
            <a:spLocks noGrp="1"/>
          </p:cNvSpPr>
          <p:nvPr>
            <p:ph type="sldNum" sz="quarter" idx="12"/>
          </p:nvPr>
        </p:nvSpPr>
        <p:spPr/>
        <p:txBody>
          <a:bodyPr/>
          <a:lstStyle/>
          <a:p>
            <a:fld id="{67B31914-70C8-4125-B31F-AE8E946298AF}" type="slidenum">
              <a:rPr lang="sl-SI" smtClean="0"/>
              <a:t>34</a:t>
            </a:fld>
            <a:endParaRPr lang="sl-SI"/>
          </a:p>
        </p:txBody>
      </p:sp>
    </p:spTree>
    <p:extLst>
      <p:ext uri="{BB962C8B-B14F-4D97-AF65-F5344CB8AC3E}">
        <p14:creationId xmlns:p14="http://schemas.microsoft.com/office/powerpoint/2010/main" val="12204991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Vijačne antene</a:t>
            </a:r>
            <a:endParaRPr lang="sl-SI" dirty="0"/>
          </a:p>
        </p:txBody>
      </p:sp>
      <p:sp>
        <p:nvSpPr>
          <p:cNvPr id="3" name="Content Placeholder 2"/>
          <p:cNvSpPr>
            <a:spLocks noGrp="1"/>
          </p:cNvSpPr>
          <p:nvPr>
            <p:ph idx="1"/>
          </p:nvPr>
        </p:nvSpPr>
        <p:spPr/>
        <p:txBody>
          <a:bodyPr/>
          <a:lstStyle/>
          <a:p>
            <a:r>
              <a:rPr lang="sl-SI" dirty="0" smtClean="0"/>
              <a:t>Poznamo tri vrste</a:t>
            </a:r>
          </a:p>
          <a:p>
            <a:pPr marL="971550" lvl="1" indent="-514350">
              <a:buFont typeface="+mj-lt"/>
              <a:buAutoNum type="arabicPeriod"/>
            </a:pPr>
            <a:r>
              <a:rPr lang="pt-BR" dirty="0"/>
              <a:t>vijačna antena z bočnim </a:t>
            </a:r>
            <a:r>
              <a:rPr lang="pt-BR" dirty="0" smtClean="0"/>
              <a:t>sevanjem</a:t>
            </a:r>
            <a:endParaRPr lang="pt-BR" dirty="0"/>
          </a:p>
          <a:p>
            <a:pPr marL="971550" lvl="1" indent="-514350">
              <a:buFont typeface="+mj-lt"/>
              <a:buAutoNum type="arabicPeriod"/>
            </a:pPr>
            <a:r>
              <a:rPr lang="pt-BR" dirty="0" smtClean="0"/>
              <a:t>vijačna </a:t>
            </a:r>
            <a:r>
              <a:rPr lang="pt-BR" dirty="0"/>
              <a:t>antena z osnim sevanjem (end-fire helix</a:t>
            </a:r>
            <a:r>
              <a:rPr lang="pt-BR" dirty="0" smtClean="0"/>
              <a:t>)</a:t>
            </a:r>
            <a:endParaRPr lang="pt-BR" dirty="0"/>
          </a:p>
          <a:p>
            <a:pPr marL="971550" lvl="1" indent="-514350">
              <a:buFont typeface="+mj-lt"/>
              <a:buAutoNum type="arabicPeriod"/>
            </a:pPr>
            <a:r>
              <a:rPr lang="pt-BR" dirty="0" smtClean="0"/>
              <a:t>vijačna </a:t>
            </a:r>
            <a:r>
              <a:rPr lang="pt-BR" dirty="0"/>
              <a:t>antena s povratnim sevanjem (back-fire helix)</a:t>
            </a:r>
          </a:p>
          <a:p>
            <a:endParaRPr lang="sl-SI" dirty="0"/>
          </a:p>
        </p:txBody>
      </p:sp>
      <p:pic>
        <p:nvPicPr>
          <p:cNvPr id="16386" name="Picture 2" descr="Quadrifilar heli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4144058"/>
            <a:ext cx="326436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4207299"/>
            <a:ext cx="1944216" cy="2321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920" y="4089267"/>
            <a:ext cx="2461334" cy="2465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fld id="{6F950DD4-C96C-4898-A3B5-0423DE712D4E}" type="datetime1">
              <a:rPr lang="sl-SI" smtClean="0"/>
              <a:t>19.2.2018</a:t>
            </a:fld>
            <a:endParaRPr lang="sl-SI"/>
          </a:p>
        </p:txBody>
      </p:sp>
      <p:sp>
        <p:nvSpPr>
          <p:cNvPr id="5" name="Slide Number Placeholder 4"/>
          <p:cNvSpPr>
            <a:spLocks noGrp="1"/>
          </p:cNvSpPr>
          <p:nvPr>
            <p:ph type="sldNum" sz="quarter" idx="12"/>
          </p:nvPr>
        </p:nvSpPr>
        <p:spPr/>
        <p:txBody>
          <a:bodyPr/>
          <a:lstStyle/>
          <a:p>
            <a:fld id="{67B31914-70C8-4125-B31F-AE8E946298AF}" type="slidenum">
              <a:rPr lang="sl-SI" smtClean="0"/>
              <a:t>35</a:t>
            </a:fld>
            <a:endParaRPr lang="sl-SI"/>
          </a:p>
        </p:txBody>
      </p:sp>
    </p:spTree>
    <p:extLst>
      <p:ext uri="{BB962C8B-B14F-4D97-AF65-F5344CB8AC3E}">
        <p14:creationId xmlns:p14="http://schemas.microsoft.com/office/powerpoint/2010/main" val="14808234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Helix z bočnim sevanjem</a:t>
            </a:r>
            <a:endParaRPr lang="sl-SI"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4459353" cy="5256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076056" y="1400582"/>
            <a:ext cx="3888432" cy="4832092"/>
          </a:xfrm>
          <a:prstGeom prst="rect">
            <a:avLst/>
          </a:prstGeom>
        </p:spPr>
        <p:txBody>
          <a:bodyPr wrap="square">
            <a:spAutoFit/>
          </a:bodyPr>
          <a:lstStyle/>
          <a:p>
            <a:pPr marL="285750" indent="-285750">
              <a:buFont typeface="Arial" panose="020B0604020202020204" pitchFamily="34" charset="0"/>
              <a:buChar char="•"/>
            </a:pPr>
            <a:r>
              <a:rPr lang="sl-SI" sz="2800" dirty="0" smtClean="0"/>
              <a:t>t.im. gumi </a:t>
            </a:r>
            <a:r>
              <a:rPr lang="sl-SI" sz="2800" dirty="0"/>
              <a:t>repek </a:t>
            </a:r>
            <a:endParaRPr lang="sl-SI" sz="2800" dirty="0" smtClean="0"/>
          </a:p>
          <a:p>
            <a:pPr marL="285750" indent="-285750">
              <a:buFont typeface="Arial" panose="020B0604020202020204" pitchFamily="34" charset="0"/>
              <a:buChar char="•"/>
            </a:pPr>
            <a:r>
              <a:rPr lang="sl-SI" sz="2800" dirty="0" smtClean="0"/>
              <a:t>premer vijačnice je zelo </a:t>
            </a:r>
            <a:r>
              <a:rPr lang="sl-SI" sz="2800" dirty="0"/>
              <a:t>majhen glede na </a:t>
            </a:r>
            <a:r>
              <a:rPr lang="sl-SI" sz="2800" b="1" dirty="0" smtClean="0">
                <a:latin typeface="Symbol" panose="05050102010706020507" pitchFamily="18" charset="2"/>
              </a:rPr>
              <a:t>l</a:t>
            </a:r>
          </a:p>
          <a:p>
            <a:pPr marL="285750" indent="-285750">
              <a:buFont typeface="Arial" panose="020B0604020202020204" pitchFamily="34" charset="0"/>
              <a:buChar char="•"/>
            </a:pPr>
            <a:r>
              <a:rPr lang="sl-SI" sz="2800" dirty="0" smtClean="0"/>
              <a:t>deluje </a:t>
            </a:r>
            <a:r>
              <a:rPr lang="sl-SI" sz="2800" dirty="0"/>
              <a:t>kot </a:t>
            </a:r>
            <a:r>
              <a:rPr lang="sl-SI" sz="2800" dirty="0" smtClean="0"/>
              <a:t>tuljava za skrajševanje antene</a:t>
            </a:r>
          </a:p>
          <a:p>
            <a:pPr marL="285750" indent="-285750">
              <a:buFont typeface="Arial" panose="020B0604020202020204" pitchFamily="34" charset="0"/>
              <a:buChar char="•"/>
            </a:pPr>
            <a:r>
              <a:rPr lang="sl-SI" sz="2800" dirty="0" smtClean="0"/>
              <a:t>izmere </a:t>
            </a:r>
            <a:r>
              <a:rPr lang="sl-SI" sz="2800" dirty="0"/>
              <a:t>in smer navijanja </a:t>
            </a:r>
            <a:r>
              <a:rPr lang="sl-SI" sz="2800" dirty="0" smtClean="0"/>
              <a:t>nimajo vpliva na </a:t>
            </a:r>
            <a:r>
              <a:rPr lang="sl-SI" sz="2800" dirty="0"/>
              <a:t>polarizacijo in </a:t>
            </a:r>
            <a:r>
              <a:rPr lang="sl-SI" sz="2800" dirty="0" smtClean="0"/>
              <a:t>sevalni diagram </a:t>
            </a:r>
          </a:p>
          <a:p>
            <a:pPr marL="285750" indent="-285750">
              <a:buFont typeface="Arial" panose="020B0604020202020204" pitchFamily="34" charset="0"/>
              <a:buChar char="•"/>
            </a:pPr>
            <a:r>
              <a:rPr lang="sl-SI" sz="2800" dirty="0" smtClean="0"/>
              <a:t>polarizacija je </a:t>
            </a:r>
            <a:r>
              <a:rPr lang="sl-SI" sz="2800" dirty="0"/>
              <a:t>skoraj </a:t>
            </a:r>
            <a:r>
              <a:rPr lang="sl-SI" sz="2800" dirty="0" smtClean="0"/>
              <a:t>linearna</a:t>
            </a:r>
            <a:endParaRPr lang="sl-SI" sz="2800" dirty="0"/>
          </a:p>
        </p:txBody>
      </p:sp>
      <p:sp>
        <p:nvSpPr>
          <p:cNvPr id="5" name="Date Placeholder 4"/>
          <p:cNvSpPr>
            <a:spLocks noGrp="1"/>
          </p:cNvSpPr>
          <p:nvPr>
            <p:ph type="dt" sz="half" idx="10"/>
          </p:nvPr>
        </p:nvSpPr>
        <p:spPr/>
        <p:txBody>
          <a:bodyPr/>
          <a:lstStyle/>
          <a:p>
            <a:fld id="{FBE03E9F-8988-4175-AAC8-26D143DE246C}" type="datetime1">
              <a:rPr lang="sl-SI" smtClean="0"/>
              <a:t>19.2.2018</a:t>
            </a:fld>
            <a:endParaRPr lang="sl-SI"/>
          </a:p>
        </p:txBody>
      </p:sp>
      <p:sp>
        <p:nvSpPr>
          <p:cNvPr id="6" name="Slide Number Placeholder 5"/>
          <p:cNvSpPr>
            <a:spLocks noGrp="1"/>
          </p:cNvSpPr>
          <p:nvPr>
            <p:ph type="sldNum" sz="quarter" idx="12"/>
          </p:nvPr>
        </p:nvSpPr>
        <p:spPr/>
        <p:txBody>
          <a:bodyPr/>
          <a:lstStyle/>
          <a:p>
            <a:fld id="{67B31914-70C8-4125-B31F-AE8E946298AF}" type="slidenum">
              <a:rPr lang="sl-SI" smtClean="0"/>
              <a:t>36</a:t>
            </a:fld>
            <a:endParaRPr lang="sl-SI"/>
          </a:p>
        </p:txBody>
      </p:sp>
    </p:spTree>
    <p:extLst>
      <p:ext uri="{BB962C8B-B14F-4D97-AF65-F5344CB8AC3E}">
        <p14:creationId xmlns:p14="http://schemas.microsoft.com/office/powerpoint/2010/main" val="1204089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Helix z osnim sevanjem</a:t>
            </a:r>
            <a:endParaRPr lang="sl-SI" dirty="0"/>
          </a:p>
        </p:txBody>
      </p:sp>
      <p:sp>
        <p:nvSpPr>
          <p:cNvPr id="5" name="Content Placeholder 4"/>
          <p:cNvSpPr>
            <a:spLocks noGrp="1"/>
          </p:cNvSpPr>
          <p:nvPr>
            <p:ph idx="1"/>
          </p:nvPr>
        </p:nvSpPr>
        <p:spPr/>
        <p:txBody>
          <a:bodyPr/>
          <a:lstStyle/>
          <a:p>
            <a:r>
              <a:rPr lang="sl-SI" dirty="0" smtClean="0"/>
              <a:t>Deluje podobno kot Yagi antena:</a:t>
            </a:r>
          </a:p>
          <a:p>
            <a:pPr lvl="1"/>
            <a:r>
              <a:rPr lang="sl-SI" dirty="0" smtClean="0"/>
              <a:t>je usmerjena antena z dobitkom, ki je dovisen predvsem od dolžine antene</a:t>
            </a:r>
          </a:p>
          <a:p>
            <a:r>
              <a:rPr lang="sl-SI" dirty="0" smtClean="0"/>
              <a:t>Je krožno polarizirana </a:t>
            </a:r>
          </a:p>
          <a:p>
            <a:r>
              <a:rPr lang="sl-SI" dirty="0"/>
              <a:t>S</a:t>
            </a:r>
            <a:r>
              <a:rPr lang="sl-SI" dirty="0" smtClean="0"/>
              <a:t>mer polarizacije USTREZA smeri navijanja vijačnice: </a:t>
            </a:r>
          </a:p>
          <a:p>
            <a:pPr lvl="1"/>
            <a:r>
              <a:rPr lang="sl-SI" dirty="0" smtClean="0"/>
              <a:t>vijačnica v obliki DESNEGA vijaka bo dala DESNO krožno polarizacijo</a:t>
            </a:r>
            <a:endParaRPr lang="sl-SI" dirty="0"/>
          </a:p>
        </p:txBody>
      </p:sp>
      <p:sp>
        <p:nvSpPr>
          <p:cNvPr id="6" name="Date Placeholder 5"/>
          <p:cNvSpPr>
            <a:spLocks noGrp="1"/>
          </p:cNvSpPr>
          <p:nvPr>
            <p:ph type="dt" sz="half" idx="10"/>
          </p:nvPr>
        </p:nvSpPr>
        <p:spPr/>
        <p:txBody>
          <a:bodyPr/>
          <a:lstStyle/>
          <a:p>
            <a:fld id="{62BBAA8A-71BB-4D21-97F0-808D5B98072A}" type="datetime1">
              <a:rPr lang="sl-SI" smtClean="0"/>
              <a:t>19.2.2018</a:t>
            </a:fld>
            <a:endParaRPr lang="sl-SI"/>
          </a:p>
        </p:txBody>
      </p:sp>
      <p:sp>
        <p:nvSpPr>
          <p:cNvPr id="7" name="Slide Number Placeholder 6"/>
          <p:cNvSpPr>
            <a:spLocks noGrp="1"/>
          </p:cNvSpPr>
          <p:nvPr>
            <p:ph type="sldNum" sz="quarter" idx="12"/>
          </p:nvPr>
        </p:nvSpPr>
        <p:spPr/>
        <p:txBody>
          <a:bodyPr/>
          <a:lstStyle/>
          <a:p>
            <a:fld id="{67B31914-70C8-4125-B31F-AE8E946298AF}" type="slidenum">
              <a:rPr lang="sl-SI" smtClean="0"/>
              <a:t>37</a:t>
            </a:fld>
            <a:endParaRPr lang="sl-SI"/>
          </a:p>
        </p:txBody>
      </p:sp>
    </p:spTree>
    <p:extLst>
      <p:ext uri="{BB962C8B-B14F-4D97-AF65-F5344CB8AC3E}">
        <p14:creationId xmlns:p14="http://schemas.microsoft.com/office/powerpoint/2010/main" val="32190735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Helix </a:t>
            </a:r>
            <a:r>
              <a:rPr lang="pt-BR" dirty="0" smtClean="0"/>
              <a:t>s povratnim sevanjem</a:t>
            </a:r>
            <a:endParaRPr lang="sl-SI" dirty="0"/>
          </a:p>
        </p:txBody>
      </p:sp>
      <p:sp>
        <p:nvSpPr>
          <p:cNvPr id="3" name="Content Placeholder 2"/>
          <p:cNvSpPr>
            <a:spLocks noGrp="1"/>
          </p:cNvSpPr>
          <p:nvPr>
            <p:ph idx="1"/>
          </p:nvPr>
        </p:nvSpPr>
        <p:spPr/>
        <p:txBody>
          <a:bodyPr/>
          <a:lstStyle/>
          <a:p>
            <a:r>
              <a:rPr lang="sl-SI" dirty="0" smtClean="0"/>
              <a:t>Smerni diagram v obliki polkrogle ali stožčastega krogelnega izseka</a:t>
            </a:r>
          </a:p>
          <a:p>
            <a:r>
              <a:rPr lang="sl-SI" dirty="0" smtClean="0"/>
              <a:t>Uporaba: </a:t>
            </a:r>
          </a:p>
          <a:p>
            <a:pPr lvl="1"/>
            <a:r>
              <a:rPr lang="sl-SI" dirty="0" smtClean="0"/>
              <a:t>kot neusmerjena antena za sprejem letal in umetnih satelitov, ki se lahko pojavijo v katerikoli točki na nebu. </a:t>
            </a:r>
          </a:p>
          <a:p>
            <a:r>
              <a:rPr lang="sl-SI" dirty="0" smtClean="0"/>
              <a:t>Navita z dvema ali štirimi žicami</a:t>
            </a:r>
          </a:p>
          <a:p>
            <a:r>
              <a:rPr lang="sl-SI" dirty="0" smtClean="0"/>
              <a:t>Krožno polariziranav OBRATNI smeri navijanja:</a:t>
            </a:r>
          </a:p>
          <a:p>
            <a:pPr lvl="1"/>
            <a:r>
              <a:rPr lang="sl-SI" dirty="0" smtClean="0"/>
              <a:t>vijačnica v obliki DESNEGA vijaka bo dala LEVO krožno polarizacijo!</a:t>
            </a:r>
            <a:endParaRPr lang="sl-SI" dirty="0"/>
          </a:p>
        </p:txBody>
      </p:sp>
      <p:sp>
        <p:nvSpPr>
          <p:cNvPr id="4" name="Date Placeholder 3"/>
          <p:cNvSpPr>
            <a:spLocks noGrp="1"/>
          </p:cNvSpPr>
          <p:nvPr>
            <p:ph type="dt" sz="half" idx="10"/>
          </p:nvPr>
        </p:nvSpPr>
        <p:spPr/>
        <p:txBody>
          <a:bodyPr/>
          <a:lstStyle/>
          <a:p>
            <a:fld id="{5F5B5F07-10D1-4D20-9CE2-D848CD629363}" type="datetime1">
              <a:rPr lang="sl-SI" smtClean="0"/>
              <a:t>19.2.2018</a:t>
            </a:fld>
            <a:endParaRPr lang="sl-SI"/>
          </a:p>
        </p:txBody>
      </p:sp>
      <p:sp>
        <p:nvSpPr>
          <p:cNvPr id="5" name="Slide Number Placeholder 4"/>
          <p:cNvSpPr>
            <a:spLocks noGrp="1"/>
          </p:cNvSpPr>
          <p:nvPr>
            <p:ph type="sldNum" sz="quarter" idx="12"/>
          </p:nvPr>
        </p:nvSpPr>
        <p:spPr/>
        <p:txBody>
          <a:bodyPr/>
          <a:lstStyle/>
          <a:p>
            <a:fld id="{67B31914-70C8-4125-B31F-AE8E946298AF}" type="slidenum">
              <a:rPr lang="sl-SI" smtClean="0"/>
              <a:t>38</a:t>
            </a:fld>
            <a:endParaRPr lang="sl-SI"/>
          </a:p>
        </p:txBody>
      </p:sp>
    </p:spTree>
    <p:extLst>
      <p:ext uri="{BB962C8B-B14F-4D97-AF65-F5344CB8AC3E}">
        <p14:creationId xmlns:p14="http://schemas.microsoft.com/office/powerpoint/2010/main" val="24915233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Vijačna antena z osnim sevanjem</a:t>
            </a:r>
            <a:endParaRPr lang="sl-SI" dirty="0"/>
          </a:p>
        </p:txBody>
      </p:sp>
      <p:pic>
        <p:nvPicPr>
          <p:cNvPr id="1945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1" y="1340768"/>
            <a:ext cx="8670501"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fld id="{47970547-AB96-498C-A29B-F6B31CBC15E4}" type="datetime1">
              <a:rPr lang="sl-SI" smtClean="0"/>
              <a:t>19.2.2018</a:t>
            </a:fld>
            <a:endParaRPr lang="sl-SI"/>
          </a:p>
        </p:txBody>
      </p:sp>
      <p:sp>
        <p:nvSpPr>
          <p:cNvPr id="5" name="Slide Number Placeholder 4"/>
          <p:cNvSpPr>
            <a:spLocks noGrp="1"/>
          </p:cNvSpPr>
          <p:nvPr>
            <p:ph type="sldNum" sz="quarter" idx="12"/>
          </p:nvPr>
        </p:nvSpPr>
        <p:spPr/>
        <p:txBody>
          <a:bodyPr/>
          <a:lstStyle/>
          <a:p>
            <a:fld id="{67B31914-70C8-4125-B31F-AE8E946298AF}" type="slidenum">
              <a:rPr lang="sl-SI" smtClean="0"/>
              <a:t>39</a:t>
            </a:fld>
            <a:endParaRPr lang="sl-SI"/>
          </a:p>
        </p:txBody>
      </p:sp>
    </p:spTree>
    <p:extLst>
      <p:ext uri="{BB962C8B-B14F-4D97-AF65-F5344CB8AC3E}">
        <p14:creationId xmlns:p14="http://schemas.microsoft.com/office/powerpoint/2010/main" val="288088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Generator izmenične napetosti</a:t>
            </a:r>
            <a:endParaRPr lang="sl-SI" dirty="0"/>
          </a:p>
        </p:txBody>
      </p:sp>
      <p:pic>
        <p:nvPicPr>
          <p:cNvPr id="4" name="Picture 4" descr="slika5"/>
          <p:cNvPicPr>
            <a:picLocks noChangeAspect="1" noChangeArrowheads="1"/>
          </p:cNvPicPr>
          <p:nvPr/>
        </p:nvPicPr>
        <p:blipFill>
          <a:blip r:embed="rId3"/>
          <a:srcRect/>
          <a:stretch>
            <a:fillRect/>
          </a:stretch>
        </p:blipFill>
        <p:spPr bwMode="auto">
          <a:xfrm>
            <a:off x="446088" y="1501775"/>
            <a:ext cx="2822575" cy="1225550"/>
          </a:xfrm>
          <a:prstGeom prst="rect">
            <a:avLst/>
          </a:prstGeom>
          <a:noFill/>
          <a:ln w="9525">
            <a:noFill/>
            <a:miter lim="800000"/>
            <a:headEnd/>
            <a:tailEnd/>
          </a:ln>
        </p:spPr>
      </p:pic>
      <p:graphicFrame>
        <p:nvGraphicFramePr>
          <p:cNvPr id="5" name="Object 5"/>
          <p:cNvGraphicFramePr>
            <a:graphicFrameLocks noGrp="1" noChangeAspect="1"/>
          </p:cNvGraphicFramePr>
          <p:nvPr>
            <p:ph sz="half" idx="4294967295"/>
          </p:nvPr>
        </p:nvGraphicFramePr>
        <p:xfrm>
          <a:off x="4622800" y="1563688"/>
          <a:ext cx="2486025" cy="484187"/>
        </p:xfrm>
        <a:graphic>
          <a:graphicData uri="http://schemas.openxmlformats.org/presentationml/2006/ole">
            <mc:AlternateContent xmlns:mc="http://schemas.openxmlformats.org/markup-compatibility/2006">
              <mc:Choice xmlns:v="urn:schemas-microsoft-com:vml" Requires="v">
                <p:oleObj spid="_x0000_s1062" name="Enačba" r:id="rId4" imgW="1041120" imgH="203040" progId="Equation.3">
                  <p:embed/>
                </p:oleObj>
              </mc:Choice>
              <mc:Fallback>
                <p:oleObj name="Enačba" r:id="rId4" imgW="104112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2800" y="1563688"/>
                        <a:ext cx="2486025" cy="484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6" descr="slika5"/>
          <p:cNvPicPr>
            <a:picLocks noChangeAspect="1" noChangeArrowheads="1"/>
          </p:cNvPicPr>
          <p:nvPr/>
        </p:nvPicPr>
        <p:blipFill>
          <a:blip r:embed="rId6"/>
          <a:srcRect/>
          <a:stretch>
            <a:fillRect/>
          </a:stretch>
        </p:blipFill>
        <p:spPr bwMode="auto">
          <a:xfrm>
            <a:off x="484188" y="3548063"/>
            <a:ext cx="2746375" cy="2597150"/>
          </a:xfrm>
          <a:prstGeom prst="rect">
            <a:avLst/>
          </a:prstGeom>
          <a:noFill/>
          <a:ln w="9525">
            <a:noFill/>
            <a:miter lim="800000"/>
            <a:headEnd/>
            <a:tailEnd/>
          </a:ln>
        </p:spPr>
      </p:pic>
      <p:pic>
        <p:nvPicPr>
          <p:cNvPr id="7" name="Picture 7" descr="slika5"/>
          <p:cNvPicPr>
            <a:picLocks noChangeAspect="1" noChangeArrowheads="1"/>
          </p:cNvPicPr>
          <p:nvPr/>
        </p:nvPicPr>
        <p:blipFill>
          <a:blip r:embed="rId7"/>
          <a:srcRect/>
          <a:stretch>
            <a:fillRect/>
          </a:stretch>
        </p:blipFill>
        <p:spPr bwMode="auto">
          <a:xfrm>
            <a:off x="4613275" y="3721100"/>
            <a:ext cx="2516188" cy="2354263"/>
          </a:xfrm>
          <a:prstGeom prst="rect">
            <a:avLst/>
          </a:prstGeom>
          <a:noFill/>
          <a:ln w="9525">
            <a:noFill/>
            <a:miter lim="800000"/>
            <a:headEnd/>
            <a:tailEnd/>
          </a:ln>
        </p:spPr>
      </p:pic>
      <p:sp>
        <p:nvSpPr>
          <p:cNvPr id="8" name="Date Placeholder 7"/>
          <p:cNvSpPr>
            <a:spLocks noGrp="1"/>
          </p:cNvSpPr>
          <p:nvPr>
            <p:ph type="dt" sz="half" idx="10"/>
          </p:nvPr>
        </p:nvSpPr>
        <p:spPr/>
        <p:txBody>
          <a:bodyPr/>
          <a:lstStyle/>
          <a:p>
            <a:fld id="{C8AE602E-B632-43E4-A3CA-062546BDE0F3}" type="datetime1">
              <a:rPr lang="sl-SI" smtClean="0"/>
              <a:t>19.2.2018</a:t>
            </a:fld>
            <a:endParaRPr lang="sl-SI"/>
          </a:p>
        </p:txBody>
      </p:sp>
      <p:sp>
        <p:nvSpPr>
          <p:cNvPr id="9" name="Slide Number Placeholder 8"/>
          <p:cNvSpPr>
            <a:spLocks noGrp="1"/>
          </p:cNvSpPr>
          <p:nvPr>
            <p:ph type="sldNum" sz="quarter" idx="12"/>
          </p:nvPr>
        </p:nvSpPr>
        <p:spPr/>
        <p:txBody>
          <a:bodyPr/>
          <a:lstStyle/>
          <a:p>
            <a:fld id="{67B31914-70C8-4125-B31F-AE8E946298AF}" type="slidenum">
              <a:rPr lang="sl-SI" smtClean="0"/>
              <a:t>4</a:t>
            </a:fld>
            <a:endParaRPr lang="sl-SI"/>
          </a:p>
        </p:txBody>
      </p:sp>
    </p:spTree>
    <p:extLst>
      <p:ext uri="{BB962C8B-B14F-4D97-AF65-F5344CB8AC3E}">
        <p14:creationId xmlns:p14="http://schemas.microsoft.com/office/powerpoint/2010/main" val="5299923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6342"/>
          </a:xfrm>
        </p:spPr>
        <p:txBody>
          <a:bodyPr/>
          <a:lstStyle/>
          <a:p>
            <a:r>
              <a:rPr lang="sl-SI" dirty="0" smtClean="0"/>
              <a:t>Reflektor</a:t>
            </a:r>
            <a:endParaRPr lang="sl-SI" dirty="0"/>
          </a:p>
        </p:txBody>
      </p:sp>
      <p:pic>
        <p:nvPicPr>
          <p:cNvPr id="2048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908719"/>
            <a:ext cx="8136904" cy="5922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fld id="{9A97F6A4-AFC5-4049-B85F-3F316D04F54E}" type="datetime1">
              <a:rPr lang="sl-SI" smtClean="0"/>
              <a:t>19.2.2018</a:t>
            </a:fld>
            <a:endParaRPr lang="sl-SI"/>
          </a:p>
        </p:txBody>
      </p:sp>
      <p:sp>
        <p:nvSpPr>
          <p:cNvPr id="5" name="Slide Number Placeholder 4"/>
          <p:cNvSpPr>
            <a:spLocks noGrp="1"/>
          </p:cNvSpPr>
          <p:nvPr>
            <p:ph type="sldNum" sz="quarter" idx="12"/>
          </p:nvPr>
        </p:nvSpPr>
        <p:spPr/>
        <p:txBody>
          <a:bodyPr/>
          <a:lstStyle/>
          <a:p>
            <a:fld id="{67B31914-70C8-4125-B31F-AE8E946298AF}" type="slidenum">
              <a:rPr lang="sl-SI" smtClean="0"/>
              <a:t>40</a:t>
            </a:fld>
            <a:endParaRPr lang="sl-SI"/>
          </a:p>
        </p:txBody>
      </p:sp>
    </p:spTree>
    <p:extLst>
      <p:ext uri="{BB962C8B-B14F-4D97-AF65-F5344CB8AC3E}">
        <p14:creationId xmlns:p14="http://schemas.microsoft.com/office/powerpoint/2010/main" val="4524636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Načrtovanje vijačne antene</a:t>
            </a:r>
            <a:endParaRPr lang="sl-SI" dirty="0"/>
          </a:p>
        </p:txBody>
      </p:sp>
      <p:sp>
        <p:nvSpPr>
          <p:cNvPr id="3" name="Content Placeholder 2"/>
          <p:cNvSpPr>
            <a:spLocks noGrp="1"/>
          </p:cNvSpPr>
          <p:nvPr>
            <p:ph idx="1"/>
          </p:nvPr>
        </p:nvSpPr>
        <p:spPr/>
        <p:txBody>
          <a:bodyPr/>
          <a:lstStyle/>
          <a:p>
            <a:r>
              <a:rPr lang="sl-SI" dirty="0" smtClean="0"/>
              <a:t>Izumitelj John Kraus - vijačnica je</a:t>
            </a:r>
          </a:p>
          <a:p>
            <a:pPr lvl="1"/>
            <a:r>
              <a:rPr lang="fi-FI" dirty="0" smtClean="0"/>
              <a:t>podobn</a:t>
            </a:r>
            <a:r>
              <a:rPr lang="sl-SI" dirty="0" smtClean="0"/>
              <a:t>a</a:t>
            </a:r>
            <a:r>
              <a:rPr lang="fi-FI" dirty="0" smtClean="0"/>
              <a:t> kot vrsta palčk</a:t>
            </a:r>
            <a:r>
              <a:rPr lang="sl-SI" dirty="0" smtClean="0"/>
              <a:t> (yagi) oz. kot kos umetnega dielektrika, ki se obnaša kot zbiralna leča</a:t>
            </a:r>
          </a:p>
          <a:p>
            <a:r>
              <a:rPr lang="sl-SI" dirty="0" smtClean="0"/>
              <a:t>Oblika: </a:t>
            </a:r>
          </a:p>
          <a:p>
            <a:pPr lvl="1"/>
            <a:r>
              <a:rPr lang="sl-SI" dirty="0" smtClean="0"/>
              <a:t>navita na valju z obseg približno </a:t>
            </a:r>
            <a:r>
              <a:rPr lang="sl-SI" b="1" dirty="0">
                <a:latin typeface="Symbol" panose="05050102010706020507" pitchFamily="18" charset="2"/>
              </a:rPr>
              <a:t>l</a:t>
            </a:r>
            <a:endParaRPr lang="sl-SI" dirty="0" smtClean="0"/>
          </a:p>
          <a:p>
            <a:pPr lvl="1"/>
            <a:r>
              <a:rPr lang="sv-SE" dirty="0" smtClean="0"/>
              <a:t>naklon med 12</a:t>
            </a:r>
            <a:r>
              <a:rPr lang="sl-SI" dirty="0" smtClean="0"/>
              <a:t>°</a:t>
            </a:r>
            <a:r>
              <a:rPr lang="sv-SE" dirty="0" smtClean="0"/>
              <a:t> in 14</a:t>
            </a:r>
            <a:r>
              <a:rPr lang="sl-SI" dirty="0" smtClean="0"/>
              <a:t>°</a:t>
            </a:r>
            <a:r>
              <a:rPr lang="sv-SE" dirty="0" smtClean="0"/>
              <a:t> </a:t>
            </a:r>
            <a:r>
              <a:rPr lang="sl-SI" dirty="0" smtClean="0"/>
              <a:t>(0.21</a:t>
            </a:r>
            <a:r>
              <a:rPr lang="sl-SI" b="1" dirty="0" smtClean="0">
                <a:latin typeface="Symbol" panose="05050102010706020507" pitchFamily="18" charset="2"/>
              </a:rPr>
              <a:t>l</a:t>
            </a:r>
            <a:r>
              <a:rPr lang="sl-SI" dirty="0" smtClean="0"/>
              <a:t> do 0.25</a:t>
            </a:r>
            <a:r>
              <a:rPr lang="sl-SI" b="1" dirty="0" smtClean="0">
                <a:latin typeface="Symbol" panose="05050102010706020507" pitchFamily="18" charset="2"/>
              </a:rPr>
              <a:t>l</a:t>
            </a:r>
            <a:r>
              <a:rPr lang="sl-SI" dirty="0" smtClean="0"/>
              <a:t> )</a:t>
            </a:r>
          </a:p>
          <a:p>
            <a:r>
              <a:rPr lang="sl-SI" dirty="0" smtClean="0"/>
              <a:t>Delovanje od </a:t>
            </a:r>
            <a:r>
              <a:rPr lang="sl-SI" dirty="0"/>
              <a:t>3/4 (75%) do </a:t>
            </a:r>
            <a:r>
              <a:rPr lang="sl-SI" dirty="0" smtClean="0"/>
              <a:t>4/3 (</a:t>
            </a:r>
            <a:r>
              <a:rPr lang="sl-SI" dirty="0"/>
              <a:t>133</a:t>
            </a:r>
            <a:r>
              <a:rPr lang="sl-SI" dirty="0" smtClean="0"/>
              <a:t>%) f</a:t>
            </a:r>
            <a:r>
              <a:rPr lang="sl-SI" sz="2000" dirty="0" smtClean="0"/>
              <a:t>N</a:t>
            </a:r>
            <a:r>
              <a:rPr lang="sl-SI" dirty="0" smtClean="0"/>
              <a:t> </a:t>
            </a:r>
            <a:endParaRPr lang="sl-SI" dirty="0"/>
          </a:p>
          <a:p>
            <a:endParaRPr lang="sl-SI" dirty="0"/>
          </a:p>
        </p:txBody>
      </p:sp>
      <p:sp>
        <p:nvSpPr>
          <p:cNvPr id="4" name="Date Placeholder 3"/>
          <p:cNvSpPr>
            <a:spLocks noGrp="1"/>
          </p:cNvSpPr>
          <p:nvPr>
            <p:ph type="dt" sz="half" idx="10"/>
          </p:nvPr>
        </p:nvSpPr>
        <p:spPr/>
        <p:txBody>
          <a:bodyPr/>
          <a:lstStyle/>
          <a:p>
            <a:fld id="{248850D2-B980-4C25-B6B8-1DE2C11166C4}" type="datetime1">
              <a:rPr lang="sl-SI" smtClean="0"/>
              <a:t>19.2.2018</a:t>
            </a:fld>
            <a:endParaRPr lang="sl-SI"/>
          </a:p>
        </p:txBody>
      </p:sp>
      <p:sp>
        <p:nvSpPr>
          <p:cNvPr id="5" name="Slide Number Placeholder 4"/>
          <p:cNvSpPr>
            <a:spLocks noGrp="1"/>
          </p:cNvSpPr>
          <p:nvPr>
            <p:ph type="sldNum" sz="quarter" idx="12"/>
          </p:nvPr>
        </p:nvSpPr>
        <p:spPr/>
        <p:txBody>
          <a:bodyPr/>
          <a:lstStyle/>
          <a:p>
            <a:fld id="{67B31914-70C8-4125-B31F-AE8E946298AF}" type="slidenum">
              <a:rPr lang="sl-SI" smtClean="0"/>
              <a:t>41</a:t>
            </a:fld>
            <a:endParaRPr lang="sl-SI"/>
          </a:p>
        </p:txBody>
      </p:sp>
    </p:spTree>
    <p:extLst>
      <p:ext uri="{BB962C8B-B14F-4D97-AF65-F5344CB8AC3E}">
        <p14:creationId xmlns:p14="http://schemas.microsoft.com/office/powerpoint/2010/main" val="30467681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Napajanje vijačne antene</a:t>
            </a:r>
            <a:endParaRPr lang="sl-SI" dirty="0"/>
          </a:p>
        </p:txBody>
      </p:sp>
      <p:sp>
        <p:nvSpPr>
          <p:cNvPr id="3" name="Content Placeholder 2"/>
          <p:cNvSpPr>
            <a:spLocks noGrp="1"/>
          </p:cNvSpPr>
          <p:nvPr>
            <p:ph idx="1"/>
          </p:nvPr>
        </p:nvSpPr>
        <p:spPr/>
        <p:txBody>
          <a:bodyPr/>
          <a:lstStyle/>
          <a:p>
            <a:r>
              <a:rPr lang="sl-SI" dirty="0"/>
              <a:t>Vijačnico je treba </a:t>
            </a:r>
            <a:r>
              <a:rPr lang="sl-SI" dirty="0" smtClean="0"/>
              <a:t>aključiti </a:t>
            </a:r>
            <a:r>
              <a:rPr lang="sl-SI" dirty="0"/>
              <a:t>na obeh </a:t>
            </a:r>
            <a:r>
              <a:rPr lang="sl-SI" dirty="0" smtClean="0"/>
              <a:t>koncih</a:t>
            </a:r>
          </a:p>
          <a:p>
            <a:pPr lvl="1"/>
            <a:r>
              <a:rPr lang="pl-PL" dirty="0"/>
              <a:t>na enem koncu odprto, </a:t>
            </a:r>
            <a:endParaRPr lang="pl-PL" dirty="0" smtClean="0"/>
          </a:p>
          <a:p>
            <a:pPr lvl="1"/>
            <a:r>
              <a:rPr lang="pl-PL" dirty="0" smtClean="0"/>
              <a:t>na </a:t>
            </a:r>
            <a:r>
              <a:rPr lang="pl-PL" dirty="0"/>
              <a:t>drugem </a:t>
            </a:r>
            <a:r>
              <a:rPr lang="pl-PL" dirty="0" smtClean="0"/>
              <a:t>dodamo kovinski reflektor</a:t>
            </a:r>
          </a:p>
          <a:p>
            <a:pPr lvl="2"/>
            <a:r>
              <a:rPr lang="pl-PL" dirty="0" smtClean="0"/>
              <a:t>ravni (1.2</a:t>
            </a:r>
            <a:r>
              <a:rPr lang="sl-SI" b="1" dirty="0" smtClean="0">
                <a:latin typeface="Symbol" panose="05050102010706020507" pitchFamily="18" charset="2"/>
              </a:rPr>
              <a:t>l</a:t>
            </a:r>
            <a:r>
              <a:rPr lang="pl-PL" dirty="0" smtClean="0"/>
              <a:t> do 1.5</a:t>
            </a:r>
            <a:r>
              <a:rPr lang="sl-SI" b="1" dirty="0" smtClean="0">
                <a:latin typeface="Symbol" panose="05050102010706020507" pitchFamily="18" charset="2"/>
              </a:rPr>
              <a:t>l</a:t>
            </a:r>
            <a:r>
              <a:rPr lang="pl-PL" dirty="0" smtClean="0"/>
              <a:t>)</a:t>
            </a:r>
          </a:p>
          <a:p>
            <a:pPr lvl="2"/>
            <a:r>
              <a:rPr lang="pl-PL" dirty="0" smtClean="0"/>
              <a:t>skledasti (0.9</a:t>
            </a:r>
            <a:r>
              <a:rPr lang="sl-SI" b="1" dirty="0" smtClean="0">
                <a:latin typeface="Symbol" panose="05050102010706020507" pitchFamily="18" charset="2"/>
              </a:rPr>
              <a:t>l</a:t>
            </a:r>
            <a:r>
              <a:rPr lang="pl-PL" dirty="0" smtClean="0"/>
              <a:t>)</a:t>
            </a:r>
            <a:endParaRPr lang="sl-SI" dirty="0" smtClean="0"/>
          </a:p>
          <a:p>
            <a:r>
              <a:rPr lang="sl-SI" dirty="0" smtClean="0"/>
              <a:t>Takšno </a:t>
            </a:r>
            <a:r>
              <a:rPr lang="sl-SI" dirty="0"/>
              <a:t>anteno </a:t>
            </a:r>
            <a:r>
              <a:rPr lang="sl-SI" dirty="0" smtClean="0"/>
              <a:t>moramo napajati</a:t>
            </a:r>
          </a:p>
          <a:p>
            <a:pPr lvl="1"/>
            <a:r>
              <a:rPr lang="sl-SI" dirty="0"/>
              <a:t>med koncem vijačne žice </a:t>
            </a:r>
            <a:r>
              <a:rPr lang="sl-SI" dirty="0" smtClean="0"/>
              <a:t>in reflektorjem</a:t>
            </a:r>
          </a:p>
          <a:p>
            <a:pPr lvl="1"/>
            <a:r>
              <a:rPr lang="sl-SI" dirty="0" smtClean="0"/>
              <a:t>impedanca okrog 140</a:t>
            </a:r>
            <a:r>
              <a:rPr lang="sl-SI" dirty="0" smtClean="0">
                <a:latin typeface="Symbol" panose="05050102010706020507" pitchFamily="18" charset="2"/>
              </a:rPr>
              <a:t>W</a:t>
            </a:r>
          </a:p>
          <a:p>
            <a:pPr lvl="1"/>
            <a:r>
              <a:rPr lang="sl-SI" dirty="0" smtClean="0"/>
              <a:t>potrebna prilagoditev</a:t>
            </a:r>
            <a:endParaRPr lang="sl-SI" dirty="0"/>
          </a:p>
          <a:p>
            <a:pPr lvl="1"/>
            <a:endParaRPr lang="sl-SI" dirty="0"/>
          </a:p>
          <a:p>
            <a:endParaRPr lang="sl-SI" dirty="0"/>
          </a:p>
        </p:txBody>
      </p:sp>
      <p:sp>
        <p:nvSpPr>
          <p:cNvPr id="4" name="Date Placeholder 3"/>
          <p:cNvSpPr>
            <a:spLocks noGrp="1"/>
          </p:cNvSpPr>
          <p:nvPr>
            <p:ph type="dt" sz="half" idx="10"/>
          </p:nvPr>
        </p:nvSpPr>
        <p:spPr/>
        <p:txBody>
          <a:bodyPr/>
          <a:lstStyle/>
          <a:p>
            <a:fld id="{D9DE0966-5CD5-4F9D-9100-1B9B5B756A6F}" type="datetime1">
              <a:rPr lang="sl-SI" smtClean="0"/>
              <a:t>19.2.2018</a:t>
            </a:fld>
            <a:endParaRPr lang="sl-SI"/>
          </a:p>
        </p:txBody>
      </p:sp>
      <p:sp>
        <p:nvSpPr>
          <p:cNvPr id="5" name="Slide Number Placeholder 4"/>
          <p:cNvSpPr>
            <a:spLocks noGrp="1"/>
          </p:cNvSpPr>
          <p:nvPr>
            <p:ph type="sldNum" sz="quarter" idx="12"/>
          </p:nvPr>
        </p:nvSpPr>
        <p:spPr/>
        <p:txBody>
          <a:bodyPr/>
          <a:lstStyle/>
          <a:p>
            <a:fld id="{67B31914-70C8-4125-B31F-AE8E946298AF}" type="slidenum">
              <a:rPr lang="sl-SI" smtClean="0"/>
              <a:t>42</a:t>
            </a:fld>
            <a:endParaRPr lang="sl-SI"/>
          </a:p>
        </p:txBody>
      </p:sp>
    </p:spTree>
    <p:extLst>
      <p:ext uri="{BB962C8B-B14F-4D97-AF65-F5344CB8AC3E}">
        <p14:creationId xmlns:p14="http://schemas.microsoft.com/office/powerpoint/2010/main" val="5787151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Prilagoditev s transformatorjem</a:t>
            </a:r>
            <a:endParaRPr lang="sl-SI" dirty="0"/>
          </a:p>
        </p:txBody>
      </p:sp>
      <p:pic>
        <p:nvPicPr>
          <p:cNvPr id="25602" name="Picture 2"/>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7544" y="1412776"/>
            <a:ext cx="7740352" cy="530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fld id="{F34C8742-B185-4551-A91C-1C73960CC6CC}" type="datetime1">
              <a:rPr lang="sl-SI" smtClean="0"/>
              <a:t>19.2.2018</a:t>
            </a:fld>
            <a:endParaRPr lang="sl-SI"/>
          </a:p>
        </p:txBody>
      </p:sp>
      <p:sp>
        <p:nvSpPr>
          <p:cNvPr id="5" name="Slide Number Placeholder 4"/>
          <p:cNvSpPr>
            <a:spLocks noGrp="1"/>
          </p:cNvSpPr>
          <p:nvPr>
            <p:ph type="sldNum" sz="quarter" idx="12"/>
          </p:nvPr>
        </p:nvSpPr>
        <p:spPr/>
        <p:txBody>
          <a:bodyPr/>
          <a:lstStyle/>
          <a:p>
            <a:fld id="{67B31914-70C8-4125-B31F-AE8E946298AF}" type="slidenum">
              <a:rPr lang="sl-SI" smtClean="0"/>
              <a:t>43</a:t>
            </a:fld>
            <a:endParaRPr lang="sl-SI"/>
          </a:p>
        </p:txBody>
      </p:sp>
    </p:spTree>
    <p:extLst>
      <p:ext uri="{BB962C8B-B14F-4D97-AF65-F5344CB8AC3E}">
        <p14:creationId xmlns:p14="http://schemas.microsoft.com/office/powerpoint/2010/main" val="38935859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Praktična izvedba za "HAB"</a:t>
            </a:r>
            <a:endParaRPr lang="sl-SI" dirty="0"/>
          </a:p>
        </p:txBody>
      </p:sp>
      <p:sp>
        <p:nvSpPr>
          <p:cNvPr id="3" name="Content Placeholder 2"/>
          <p:cNvSpPr>
            <a:spLocks noGrp="1"/>
          </p:cNvSpPr>
          <p:nvPr>
            <p:ph idx="1"/>
          </p:nvPr>
        </p:nvSpPr>
        <p:spPr/>
        <p:txBody>
          <a:bodyPr/>
          <a:lstStyle/>
          <a:p>
            <a:r>
              <a:rPr lang="sl-SI" dirty="0" smtClean="0"/>
              <a:t>Delvanje v širokem področju (2/3 do 4/3 f</a:t>
            </a:r>
            <a:r>
              <a:rPr lang="sl-SI" sz="2000" dirty="0" smtClean="0"/>
              <a:t>N</a:t>
            </a:r>
            <a:r>
              <a:rPr lang="sl-SI" dirty="0" smtClean="0"/>
              <a:t>)</a:t>
            </a:r>
          </a:p>
          <a:p>
            <a:pPr lvl="1"/>
            <a:r>
              <a:rPr lang="sl-SI" dirty="0" smtClean="0"/>
              <a:t>Dovoljene večje tolerance</a:t>
            </a:r>
          </a:p>
          <a:p>
            <a:pPr lvl="1"/>
            <a:r>
              <a:rPr lang="sl-SI" dirty="0" smtClean="0"/>
              <a:t>Uporaba lahkih materialov (upogljivo)</a:t>
            </a:r>
          </a:p>
          <a:p>
            <a:r>
              <a:rPr lang="sl-SI" dirty="0" smtClean="0"/>
              <a:t>Izbira materialov</a:t>
            </a:r>
          </a:p>
          <a:p>
            <a:pPr lvl="1"/>
            <a:r>
              <a:rPr lang="sl-SI" dirty="0" smtClean="0"/>
              <a:t>Čim lažje</a:t>
            </a:r>
          </a:p>
          <a:p>
            <a:pPr lvl="1"/>
            <a:r>
              <a:rPr lang="sl-SI" dirty="0" smtClean="0"/>
              <a:t>"Sendvič" : nosilni dielektrik + prevodna plast</a:t>
            </a:r>
          </a:p>
          <a:p>
            <a:pPr lvl="1"/>
            <a:r>
              <a:rPr lang="sl-SI" dirty="0" smtClean="0"/>
              <a:t>Samolepilni prevodnik (trak, folija)</a:t>
            </a:r>
          </a:p>
          <a:p>
            <a:endParaRPr lang="sl-SI" dirty="0"/>
          </a:p>
        </p:txBody>
      </p:sp>
      <p:sp>
        <p:nvSpPr>
          <p:cNvPr id="4" name="Date Placeholder 3"/>
          <p:cNvSpPr>
            <a:spLocks noGrp="1"/>
          </p:cNvSpPr>
          <p:nvPr>
            <p:ph type="dt" sz="half" idx="10"/>
          </p:nvPr>
        </p:nvSpPr>
        <p:spPr/>
        <p:txBody>
          <a:bodyPr/>
          <a:lstStyle/>
          <a:p>
            <a:fld id="{3CA41799-6A8A-4A5F-9465-31F8212AB291}" type="datetime1">
              <a:rPr lang="sl-SI" smtClean="0"/>
              <a:t>19.2.2018</a:t>
            </a:fld>
            <a:endParaRPr lang="sl-SI"/>
          </a:p>
        </p:txBody>
      </p:sp>
      <p:sp>
        <p:nvSpPr>
          <p:cNvPr id="5" name="Slide Number Placeholder 4"/>
          <p:cNvSpPr>
            <a:spLocks noGrp="1"/>
          </p:cNvSpPr>
          <p:nvPr>
            <p:ph type="sldNum" sz="quarter" idx="12"/>
          </p:nvPr>
        </p:nvSpPr>
        <p:spPr/>
        <p:txBody>
          <a:bodyPr/>
          <a:lstStyle/>
          <a:p>
            <a:fld id="{67B31914-70C8-4125-B31F-AE8E946298AF}" type="slidenum">
              <a:rPr lang="sl-SI" smtClean="0"/>
              <a:t>44</a:t>
            </a:fld>
            <a:endParaRPr lang="sl-SI"/>
          </a:p>
        </p:txBody>
      </p:sp>
    </p:spTree>
    <p:extLst>
      <p:ext uri="{BB962C8B-B14F-4D97-AF65-F5344CB8AC3E}">
        <p14:creationId xmlns:p14="http://schemas.microsoft.com/office/powerpoint/2010/main" val="33584924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559" y="1268759"/>
            <a:ext cx="7848873" cy="4936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sl-SI" dirty="0" smtClean="0"/>
              <a:t>Osnova je "skleda"</a:t>
            </a:r>
            <a:endParaRPr lang="sl-SI" dirty="0"/>
          </a:p>
        </p:txBody>
      </p:sp>
      <p:sp>
        <p:nvSpPr>
          <p:cNvPr id="3" name="Content Placeholder 2"/>
          <p:cNvSpPr>
            <a:spLocks noGrp="1"/>
          </p:cNvSpPr>
          <p:nvPr>
            <p:ph idx="1"/>
          </p:nvPr>
        </p:nvSpPr>
        <p:spPr>
          <a:xfrm>
            <a:off x="539552" y="5805264"/>
            <a:ext cx="7859216" cy="752947"/>
          </a:xfrm>
        </p:spPr>
        <p:txBody>
          <a:bodyPr/>
          <a:lstStyle/>
          <a:p>
            <a:pPr marL="0" indent="0">
              <a:buNone/>
            </a:pPr>
            <a:r>
              <a:rPr lang="sl-SI" dirty="0" smtClean="0"/>
              <a:t>Premer: </a:t>
            </a:r>
            <a:r>
              <a:rPr lang="pl-PL" dirty="0" smtClean="0"/>
              <a:t>0.9</a:t>
            </a:r>
            <a:r>
              <a:rPr lang="sl-SI" b="1" dirty="0" smtClean="0">
                <a:latin typeface="Symbol" panose="05050102010706020507" pitchFamily="18" charset="2"/>
              </a:rPr>
              <a:t>l</a:t>
            </a:r>
            <a:r>
              <a:rPr lang="pl-PL" dirty="0" smtClean="0"/>
              <a:t>, višina 0.25</a:t>
            </a:r>
            <a:r>
              <a:rPr lang="sl-SI" b="1" dirty="0" smtClean="0">
                <a:latin typeface="Symbol" panose="05050102010706020507" pitchFamily="18" charset="2"/>
              </a:rPr>
              <a:t>l</a:t>
            </a:r>
            <a:endParaRPr lang="sl-SI" dirty="0"/>
          </a:p>
        </p:txBody>
      </p:sp>
      <p:sp>
        <p:nvSpPr>
          <p:cNvPr id="4" name="Date Placeholder 3"/>
          <p:cNvSpPr>
            <a:spLocks noGrp="1"/>
          </p:cNvSpPr>
          <p:nvPr>
            <p:ph type="dt" sz="half" idx="10"/>
          </p:nvPr>
        </p:nvSpPr>
        <p:spPr/>
        <p:txBody>
          <a:bodyPr/>
          <a:lstStyle/>
          <a:p>
            <a:fld id="{166B8D60-DF76-4652-BE73-F95DEE6BAF3D}" type="datetime1">
              <a:rPr lang="sl-SI" smtClean="0"/>
              <a:t>19.2.2018</a:t>
            </a:fld>
            <a:endParaRPr lang="sl-SI"/>
          </a:p>
        </p:txBody>
      </p:sp>
      <p:sp>
        <p:nvSpPr>
          <p:cNvPr id="5" name="Slide Number Placeholder 4"/>
          <p:cNvSpPr>
            <a:spLocks noGrp="1"/>
          </p:cNvSpPr>
          <p:nvPr>
            <p:ph type="sldNum" sz="quarter" idx="12"/>
          </p:nvPr>
        </p:nvSpPr>
        <p:spPr/>
        <p:txBody>
          <a:bodyPr/>
          <a:lstStyle/>
          <a:p>
            <a:fld id="{67B31914-70C8-4125-B31F-AE8E946298AF}" type="slidenum">
              <a:rPr lang="sl-SI" smtClean="0"/>
              <a:t>45</a:t>
            </a:fld>
            <a:endParaRPr lang="sl-SI"/>
          </a:p>
        </p:txBody>
      </p:sp>
    </p:spTree>
    <p:extLst>
      <p:ext uri="{BB962C8B-B14F-4D97-AF65-F5344CB8AC3E}">
        <p14:creationId xmlns:p14="http://schemas.microsoft.com/office/powerpoint/2010/main" val="9203499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Vijačnica</a:t>
            </a:r>
            <a:endParaRPr lang="sl-SI" dirty="0"/>
          </a:p>
        </p:txBody>
      </p:sp>
      <p:sp>
        <p:nvSpPr>
          <p:cNvPr id="3" name="Content Placeholder 2"/>
          <p:cNvSpPr>
            <a:spLocks noGrp="1"/>
          </p:cNvSpPr>
          <p:nvPr>
            <p:ph idx="1"/>
          </p:nvPr>
        </p:nvSpPr>
        <p:spPr>
          <a:xfrm>
            <a:off x="2987824" y="1600200"/>
            <a:ext cx="5698976" cy="4525963"/>
          </a:xfrm>
        </p:spPr>
        <p:txBody>
          <a:bodyPr/>
          <a:lstStyle/>
          <a:p>
            <a:r>
              <a:rPr lang="sl-SI" dirty="0" smtClean="0"/>
              <a:t>Obseg: </a:t>
            </a:r>
            <a:r>
              <a:rPr lang="sl-SI" b="1" dirty="0" smtClean="0">
                <a:latin typeface="Symbol" panose="05050102010706020507" pitchFamily="18" charset="2"/>
              </a:rPr>
              <a:t>l/p</a:t>
            </a:r>
            <a:endParaRPr lang="sl-SI" dirty="0" smtClean="0"/>
          </a:p>
          <a:p>
            <a:r>
              <a:rPr lang="sl-SI" dirty="0" smtClean="0"/>
              <a:t>Naklon: 12° do 14°</a:t>
            </a:r>
          </a:p>
          <a:p>
            <a:pPr lvl="1"/>
            <a:r>
              <a:rPr lang="sl-SI" dirty="0" smtClean="0"/>
              <a:t>ali hod: 0.21</a:t>
            </a:r>
            <a:r>
              <a:rPr lang="sl-SI" b="1" dirty="0" smtClean="0">
                <a:latin typeface="Symbol" panose="05050102010706020507" pitchFamily="18" charset="2"/>
              </a:rPr>
              <a:t>l</a:t>
            </a:r>
            <a:r>
              <a:rPr lang="sl-SI" dirty="0" smtClean="0"/>
              <a:t> do 0.25</a:t>
            </a:r>
            <a:r>
              <a:rPr lang="sl-SI" b="1" dirty="0" smtClean="0">
                <a:latin typeface="Symbol" panose="05050102010706020507" pitchFamily="18" charset="2"/>
              </a:rPr>
              <a:t>l</a:t>
            </a:r>
          </a:p>
          <a:p>
            <a:r>
              <a:rPr lang="sl-SI" dirty="0" smtClean="0">
                <a:latin typeface="+mj-lt"/>
              </a:rPr>
              <a:t>Spodaj "sidra" za vpetje</a:t>
            </a:r>
          </a:p>
          <a:p>
            <a:r>
              <a:rPr lang="sl-SI" dirty="0" smtClean="0">
                <a:latin typeface="+mj-lt"/>
              </a:rPr>
              <a:t>Napajanje </a:t>
            </a:r>
          </a:p>
          <a:p>
            <a:pPr lvl="1"/>
            <a:r>
              <a:rPr lang="sl-SI" dirty="0" smtClean="0">
                <a:latin typeface="+mj-lt"/>
              </a:rPr>
              <a:t>na začetku vijačnice</a:t>
            </a:r>
          </a:p>
        </p:txBody>
      </p:sp>
      <p:pic>
        <p:nvPicPr>
          <p:cNvPr id="2253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330909"/>
            <a:ext cx="2612968" cy="5340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fld id="{DB154BC4-DE12-47F1-842C-0D3225C9E206}" type="datetime1">
              <a:rPr lang="sl-SI" smtClean="0"/>
              <a:t>19.2.2018</a:t>
            </a:fld>
            <a:endParaRPr lang="sl-SI"/>
          </a:p>
        </p:txBody>
      </p:sp>
      <p:sp>
        <p:nvSpPr>
          <p:cNvPr id="5" name="Slide Number Placeholder 4"/>
          <p:cNvSpPr>
            <a:spLocks noGrp="1"/>
          </p:cNvSpPr>
          <p:nvPr>
            <p:ph type="sldNum" sz="quarter" idx="12"/>
          </p:nvPr>
        </p:nvSpPr>
        <p:spPr/>
        <p:txBody>
          <a:bodyPr/>
          <a:lstStyle/>
          <a:p>
            <a:fld id="{67B31914-70C8-4125-B31F-AE8E946298AF}" type="slidenum">
              <a:rPr lang="sl-SI" smtClean="0"/>
              <a:t>46</a:t>
            </a:fld>
            <a:endParaRPr lang="sl-SI"/>
          </a:p>
        </p:txBody>
      </p:sp>
    </p:spTree>
    <p:extLst>
      <p:ext uri="{BB962C8B-B14F-4D97-AF65-F5344CB8AC3E}">
        <p14:creationId xmlns:p14="http://schemas.microsoft.com/office/powerpoint/2010/main" val="42757997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Napajnje in prilagoditev</a:t>
            </a:r>
            <a:endParaRPr lang="sl-SI" dirty="0"/>
          </a:p>
        </p:txBody>
      </p:sp>
      <p:pic>
        <p:nvPicPr>
          <p:cNvPr id="2355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2780928"/>
            <a:ext cx="4932040" cy="2935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a:spLocks noGrp="1"/>
          </p:cNvSpPr>
          <p:nvPr>
            <p:ph idx="1"/>
          </p:nvPr>
        </p:nvSpPr>
        <p:spPr>
          <a:xfrm>
            <a:off x="2987824" y="1600200"/>
            <a:ext cx="5698976" cy="4525963"/>
          </a:xfrm>
        </p:spPr>
        <p:txBody>
          <a:bodyPr/>
          <a:lstStyle/>
          <a:p>
            <a:r>
              <a:rPr lang="sl-SI" dirty="0" smtClean="0"/>
              <a:t>Kondenzator:</a:t>
            </a:r>
          </a:p>
          <a:p>
            <a:pPr lvl="1"/>
            <a:r>
              <a:rPr lang="sl-SI" dirty="0" smtClean="0"/>
              <a:t>med </a:t>
            </a:r>
            <a:r>
              <a:rPr lang="sl-SI" dirty="0"/>
              <a:t>vijačnico in reflektor</a:t>
            </a:r>
          </a:p>
          <a:p>
            <a:pPr lvl="1"/>
            <a:r>
              <a:rPr lang="sl-SI" dirty="0"/>
              <a:t>na približno 1/8 prvega </a:t>
            </a:r>
            <a:r>
              <a:rPr lang="sl-SI" dirty="0" smtClean="0"/>
              <a:t>ovoja</a:t>
            </a:r>
            <a:endParaRPr lang="sl-SI" dirty="0"/>
          </a:p>
        </p:txBody>
      </p:sp>
      <p:sp>
        <p:nvSpPr>
          <p:cNvPr id="4" name="Date Placeholder 3"/>
          <p:cNvSpPr>
            <a:spLocks noGrp="1"/>
          </p:cNvSpPr>
          <p:nvPr>
            <p:ph type="dt" sz="half" idx="10"/>
          </p:nvPr>
        </p:nvSpPr>
        <p:spPr/>
        <p:txBody>
          <a:bodyPr/>
          <a:lstStyle/>
          <a:p>
            <a:fld id="{EA01FC36-C506-4544-94B1-F0794A48A21A}" type="datetime1">
              <a:rPr lang="sl-SI" smtClean="0"/>
              <a:t>19.2.2018</a:t>
            </a:fld>
            <a:endParaRPr lang="sl-SI"/>
          </a:p>
        </p:txBody>
      </p:sp>
      <p:sp>
        <p:nvSpPr>
          <p:cNvPr id="6" name="Slide Number Placeholder 5"/>
          <p:cNvSpPr>
            <a:spLocks noGrp="1"/>
          </p:cNvSpPr>
          <p:nvPr>
            <p:ph type="sldNum" sz="quarter" idx="12"/>
          </p:nvPr>
        </p:nvSpPr>
        <p:spPr/>
        <p:txBody>
          <a:bodyPr/>
          <a:lstStyle/>
          <a:p>
            <a:fld id="{67B31914-70C8-4125-B31F-AE8E946298AF}" type="slidenum">
              <a:rPr lang="sl-SI" smtClean="0"/>
              <a:t>47</a:t>
            </a:fld>
            <a:endParaRPr lang="sl-SI"/>
          </a:p>
        </p:txBody>
      </p:sp>
    </p:spTree>
    <p:extLst>
      <p:ext uri="{BB962C8B-B14F-4D97-AF65-F5344CB8AC3E}">
        <p14:creationId xmlns:p14="http://schemas.microsoft.com/office/powerpoint/2010/main" val="37331990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1424783"/>
            <a:ext cx="8153920" cy="5433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sl-SI" dirty="0" smtClean="0"/>
              <a:t>Kotni reflektor</a:t>
            </a:r>
            <a:endParaRPr lang="sl-SI" dirty="0"/>
          </a:p>
        </p:txBody>
      </p:sp>
      <p:sp>
        <p:nvSpPr>
          <p:cNvPr id="3" name="Content Placeholder 2"/>
          <p:cNvSpPr>
            <a:spLocks noGrp="1"/>
          </p:cNvSpPr>
          <p:nvPr>
            <p:ph idx="1"/>
          </p:nvPr>
        </p:nvSpPr>
        <p:spPr>
          <a:xfrm>
            <a:off x="467544" y="1424783"/>
            <a:ext cx="8229600" cy="604664"/>
          </a:xfrm>
        </p:spPr>
        <p:txBody>
          <a:bodyPr/>
          <a:lstStyle/>
          <a:p>
            <a:pPr marL="0" indent="0">
              <a:buNone/>
            </a:pPr>
            <a:r>
              <a:rPr lang="sl-SI" dirty="0" smtClean="0"/>
              <a:t>Zadaj, za skledo, podobna "sendvič" konstrukcija</a:t>
            </a:r>
            <a:endParaRPr lang="sl-SI" dirty="0"/>
          </a:p>
        </p:txBody>
      </p:sp>
      <p:sp>
        <p:nvSpPr>
          <p:cNvPr id="4" name="Date Placeholder 3"/>
          <p:cNvSpPr>
            <a:spLocks noGrp="1"/>
          </p:cNvSpPr>
          <p:nvPr>
            <p:ph type="dt" sz="half" idx="10"/>
          </p:nvPr>
        </p:nvSpPr>
        <p:spPr/>
        <p:txBody>
          <a:bodyPr/>
          <a:lstStyle/>
          <a:p>
            <a:fld id="{0CD4FE57-1A53-445E-8FCF-44D8F31074BB}" type="datetime1">
              <a:rPr lang="sl-SI" smtClean="0"/>
              <a:t>19.2.2018</a:t>
            </a:fld>
            <a:endParaRPr lang="sl-SI"/>
          </a:p>
        </p:txBody>
      </p:sp>
      <p:sp>
        <p:nvSpPr>
          <p:cNvPr id="5" name="Slide Number Placeholder 4"/>
          <p:cNvSpPr>
            <a:spLocks noGrp="1"/>
          </p:cNvSpPr>
          <p:nvPr>
            <p:ph type="sldNum" sz="quarter" idx="12"/>
          </p:nvPr>
        </p:nvSpPr>
        <p:spPr/>
        <p:txBody>
          <a:bodyPr/>
          <a:lstStyle/>
          <a:p>
            <a:fld id="{67B31914-70C8-4125-B31F-AE8E946298AF}" type="slidenum">
              <a:rPr lang="sl-SI" smtClean="0"/>
              <a:t>48</a:t>
            </a:fld>
            <a:endParaRPr lang="sl-SI"/>
          </a:p>
        </p:txBody>
      </p:sp>
    </p:spTree>
    <p:extLst>
      <p:ext uri="{BB962C8B-B14F-4D97-AF65-F5344CB8AC3E}">
        <p14:creationId xmlns:p14="http://schemas.microsoft.com/office/powerpoint/2010/main" val="36428777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3068960"/>
            <a:ext cx="8229600" cy="1143000"/>
          </a:xfrm>
        </p:spPr>
        <p:txBody>
          <a:bodyPr/>
          <a:lstStyle/>
          <a:p>
            <a:r>
              <a:rPr lang="sl-SI" dirty="0" smtClean="0"/>
              <a:t>Hvala za pozornost</a:t>
            </a:r>
            <a:endParaRPr lang="sl-SI" dirty="0"/>
          </a:p>
        </p:txBody>
      </p:sp>
      <p:sp>
        <p:nvSpPr>
          <p:cNvPr id="5" name="Date Placeholder 4"/>
          <p:cNvSpPr>
            <a:spLocks noGrp="1"/>
          </p:cNvSpPr>
          <p:nvPr>
            <p:ph type="dt" sz="half" idx="10"/>
          </p:nvPr>
        </p:nvSpPr>
        <p:spPr/>
        <p:txBody>
          <a:bodyPr/>
          <a:lstStyle/>
          <a:p>
            <a:fld id="{2C133719-DD55-4974-9942-DFFE9D05E06D}" type="datetime1">
              <a:rPr lang="sl-SI" smtClean="0"/>
              <a:t>19.2.2018</a:t>
            </a:fld>
            <a:endParaRPr lang="sl-SI"/>
          </a:p>
        </p:txBody>
      </p:sp>
      <p:sp>
        <p:nvSpPr>
          <p:cNvPr id="6" name="Slide Number Placeholder 5"/>
          <p:cNvSpPr>
            <a:spLocks noGrp="1"/>
          </p:cNvSpPr>
          <p:nvPr>
            <p:ph type="sldNum" sz="quarter" idx="12"/>
          </p:nvPr>
        </p:nvSpPr>
        <p:spPr/>
        <p:txBody>
          <a:bodyPr/>
          <a:lstStyle/>
          <a:p>
            <a:fld id="{67B31914-70C8-4125-B31F-AE8E946298AF}" type="slidenum">
              <a:rPr lang="sl-SI" smtClean="0"/>
              <a:t>49</a:t>
            </a:fld>
            <a:endParaRPr lang="sl-SI"/>
          </a:p>
        </p:txBody>
      </p:sp>
    </p:spTree>
    <p:extLst>
      <p:ext uri="{BB962C8B-B14F-4D97-AF65-F5344CB8AC3E}">
        <p14:creationId xmlns:p14="http://schemas.microsoft.com/office/powerpoint/2010/main" val="1742806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Sinusna oblika signala</a:t>
            </a:r>
            <a:endParaRPr lang="sl-SI" dirty="0"/>
          </a:p>
        </p:txBody>
      </p:sp>
      <p:graphicFrame>
        <p:nvGraphicFramePr>
          <p:cNvPr id="4" name="Rectangle 3"/>
          <p:cNvGraphicFramePr>
            <a:graphicFrameLocks noGrp="1"/>
          </p:cNvGraphicFramePr>
          <p:nvPr>
            <p:ph sz="half" idx="1"/>
          </p:nvPr>
        </p:nvGraphicFramePr>
        <p:xfrm>
          <a:off x="2498725" y="3892550"/>
          <a:ext cx="0" cy="0"/>
        </p:xfrm>
        <a:graphic>
          <a:graphicData uri="http://schemas.openxmlformats.org/presentationml/2006/ole">
            <mc:AlternateContent xmlns:mc="http://schemas.openxmlformats.org/markup-compatibility/2006">
              <mc:Choice xmlns:v="urn:schemas-microsoft-com:vml" Requires="v">
                <p:oleObj spid="_x0000_s2122" name="Equation" r:id="rId3" imgW="0" imgH="0" progId="Equation.3">
                  <p:embed/>
                </p:oleObj>
              </mc:Choice>
              <mc:Fallback>
                <p:oleObj name="Equation" r:id="rId3" imgW="0" imgH="0" progId="Equation.3">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498725" y="389255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slika5"/>
          <p:cNvPicPr>
            <a:picLocks noChangeAspect="1" noChangeArrowheads="1"/>
          </p:cNvPicPr>
          <p:nvPr/>
        </p:nvPicPr>
        <p:blipFill>
          <a:blip r:embed="rId4"/>
          <a:srcRect/>
          <a:stretch>
            <a:fillRect/>
          </a:stretch>
        </p:blipFill>
        <p:spPr>
          <a:xfrm>
            <a:off x="4587875" y="1335088"/>
            <a:ext cx="3713163" cy="1889125"/>
          </a:xfrm>
          <a:prstGeom prst="rect">
            <a:avLst/>
          </a:prstGeom>
        </p:spPr>
      </p:pic>
      <p:pic>
        <p:nvPicPr>
          <p:cNvPr id="6" name="Picture 5" descr="slika5"/>
          <p:cNvPicPr>
            <a:picLocks noChangeAspect="1" noChangeArrowheads="1"/>
          </p:cNvPicPr>
          <p:nvPr/>
        </p:nvPicPr>
        <p:blipFill>
          <a:blip r:embed="rId5"/>
          <a:srcRect/>
          <a:stretch>
            <a:fillRect/>
          </a:stretch>
        </p:blipFill>
        <p:spPr bwMode="auto">
          <a:xfrm>
            <a:off x="460375" y="1530350"/>
            <a:ext cx="3252788" cy="1633538"/>
          </a:xfrm>
          <a:prstGeom prst="rect">
            <a:avLst/>
          </a:prstGeom>
          <a:noFill/>
          <a:ln w="9525">
            <a:noFill/>
            <a:miter lim="800000"/>
            <a:headEnd/>
            <a:tailEnd/>
          </a:ln>
        </p:spPr>
      </p:pic>
      <p:sp>
        <p:nvSpPr>
          <p:cNvPr id="7" name="Text Box 6"/>
          <p:cNvSpPr txBox="1">
            <a:spLocks noChangeArrowheads="1"/>
          </p:cNvSpPr>
          <p:nvPr/>
        </p:nvSpPr>
        <p:spPr bwMode="auto">
          <a:xfrm>
            <a:off x="793750" y="3270250"/>
            <a:ext cx="1668463" cy="696913"/>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a:t>FREKVENCA:</a:t>
            </a:r>
          </a:p>
          <a:p>
            <a:pPr eaLnBrk="0" hangingPunct="0">
              <a:spcBef>
                <a:spcPct val="20000"/>
              </a:spcBef>
              <a:buClr>
                <a:schemeClr val="tx2"/>
              </a:buClr>
              <a:buSzPct val="75000"/>
              <a:buFont typeface="Monotype Sorts"/>
              <a:buNone/>
            </a:pPr>
            <a:r>
              <a:rPr lang="sl-SI">
                <a:solidFill>
                  <a:srgbClr val="2469AE"/>
                </a:solidFill>
              </a:rPr>
              <a:t>f[Hz] /Hertz/</a:t>
            </a:r>
          </a:p>
        </p:txBody>
      </p:sp>
      <p:graphicFrame>
        <p:nvGraphicFramePr>
          <p:cNvPr id="8" name="Object 7"/>
          <p:cNvGraphicFramePr>
            <a:graphicFrameLocks noChangeAspect="1"/>
          </p:cNvGraphicFramePr>
          <p:nvPr/>
        </p:nvGraphicFramePr>
        <p:xfrm>
          <a:off x="936625" y="3997325"/>
          <a:ext cx="609600" cy="1446213"/>
        </p:xfrm>
        <a:graphic>
          <a:graphicData uri="http://schemas.openxmlformats.org/presentationml/2006/ole">
            <mc:AlternateContent xmlns:mc="http://schemas.openxmlformats.org/markup-compatibility/2006">
              <mc:Choice xmlns:v="urn:schemas-microsoft-com:vml" Requires="v">
                <p:oleObj spid="_x0000_s2123" name="Equation" r:id="rId6" imgW="444240" imgH="1054080" progId="Equation.3">
                  <p:embed/>
                </p:oleObj>
              </mc:Choice>
              <mc:Fallback>
                <p:oleObj name="Equation" r:id="rId6" imgW="444240" imgH="10540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625" y="3997325"/>
                        <a:ext cx="609600" cy="1446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8"/>
          <p:cNvSpPr txBox="1">
            <a:spLocks noChangeArrowheads="1"/>
          </p:cNvSpPr>
          <p:nvPr/>
        </p:nvSpPr>
        <p:spPr bwMode="auto">
          <a:xfrm>
            <a:off x="3260725" y="3603625"/>
            <a:ext cx="4508500" cy="1357313"/>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dirty="0"/>
              <a:t>f – frekvenca (Hz)</a:t>
            </a:r>
          </a:p>
          <a:p>
            <a:pPr eaLnBrk="0" hangingPunct="0">
              <a:spcBef>
                <a:spcPct val="20000"/>
              </a:spcBef>
              <a:buClr>
                <a:schemeClr val="tx2"/>
              </a:buClr>
              <a:buSzPct val="75000"/>
              <a:buFont typeface="Monotype Sorts"/>
              <a:buNone/>
            </a:pPr>
            <a:r>
              <a:rPr lang="sl-SI" dirty="0"/>
              <a:t>T – perioda (s)</a:t>
            </a:r>
          </a:p>
          <a:p>
            <a:pPr eaLnBrk="0" hangingPunct="0">
              <a:spcBef>
                <a:spcPct val="20000"/>
              </a:spcBef>
              <a:buClr>
                <a:schemeClr val="tx2"/>
              </a:buClr>
              <a:buSzPct val="75000"/>
              <a:buFont typeface="Monotype Sorts"/>
              <a:buNone/>
            </a:pPr>
            <a:r>
              <a:rPr lang="sl-SI" dirty="0"/>
              <a:t>t – čas opazovanja (s)</a:t>
            </a:r>
          </a:p>
          <a:p>
            <a:pPr eaLnBrk="0" hangingPunct="0">
              <a:spcBef>
                <a:spcPct val="20000"/>
              </a:spcBef>
              <a:buClr>
                <a:schemeClr val="tx2"/>
              </a:buClr>
              <a:buSzPct val="75000"/>
              <a:buFont typeface="Monotype Sorts"/>
              <a:buNone/>
            </a:pPr>
            <a:r>
              <a:rPr lang="sl-SI" dirty="0"/>
              <a:t>n – število nihajev v času opazovanja</a:t>
            </a:r>
          </a:p>
        </p:txBody>
      </p:sp>
      <p:sp>
        <p:nvSpPr>
          <p:cNvPr id="10" name="Text Box 9"/>
          <p:cNvSpPr txBox="1">
            <a:spLocks noChangeArrowheads="1"/>
          </p:cNvSpPr>
          <p:nvPr/>
        </p:nvSpPr>
        <p:spPr bwMode="auto">
          <a:xfrm>
            <a:off x="393700" y="5556250"/>
            <a:ext cx="8391525" cy="1027113"/>
          </a:xfrm>
          <a:prstGeom prst="rect">
            <a:avLst/>
          </a:prstGeom>
          <a:noFill/>
          <a:ln w="12700">
            <a:noFill/>
            <a:miter lim="800000"/>
            <a:headEnd type="none" w="sm" len="sm"/>
            <a:tailEnd type="none" w="sm" len="sm"/>
          </a:ln>
        </p:spPr>
        <p:txBody>
          <a:bodyPr>
            <a:spAutoFit/>
          </a:bodyPr>
          <a:lstStyle/>
          <a:p>
            <a:pPr eaLnBrk="0" hangingPunct="0">
              <a:spcBef>
                <a:spcPct val="20000"/>
              </a:spcBef>
              <a:buClr>
                <a:schemeClr val="tx2"/>
              </a:buClr>
              <a:buSzPct val="75000"/>
              <a:buFont typeface="Monotype Sorts"/>
              <a:buNone/>
            </a:pPr>
            <a:r>
              <a:rPr lang="sl-SI"/>
              <a:t>EFEKTIVNA vrednost izmenične napetosti (U</a:t>
            </a:r>
            <a:r>
              <a:rPr lang="sl-SI" baseline="-25000"/>
              <a:t>ef</a:t>
            </a:r>
            <a:r>
              <a:rPr lang="sl-SI"/>
              <a:t>) je enaka velikosti </a:t>
            </a:r>
          </a:p>
          <a:p>
            <a:pPr eaLnBrk="0" hangingPunct="0">
              <a:spcBef>
                <a:spcPct val="20000"/>
              </a:spcBef>
              <a:buClr>
                <a:schemeClr val="tx2"/>
              </a:buClr>
              <a:buSzPct val="75000"/>
              <a:buFont typeface="Monotype Sorts"/>
              <a:buNone/>
            </a:pPr>
            <a:r>
              <a:rPr lang="sl-SI"/>
              <a:t>enosmerne napetosti, ki povzroči enak učinek (efekt) kot enosmerna</a:t>
            </a:r>
          </a:p>
          <a:p>
            <a:pPr eaLnBrk="0" hangingPunct="0">
              <a:spcBef>
                <a:spcPct val="20000"/>
              </a:spcBef>
              <a:buClr>
                <a:schemeClr val="tx2"/>
              </a:buClr>
              <a:buSzPct val="75000"/>
              <a:buFont typeface="Monotype Sorts"/>
              <a:buNone/>
            </a:pPr>
            <a:r>
              <a:rPr lang="sl-SI"/>
              <a:t>napetost (svetlobni, toplotni,…)</a:t>
            </a:r>
          </a:p>
        </p:txBody>
      </p:sp>
      <p:sp>
        <p:nvSpPr>
          <p:cNvPr id="11" name="Rectangle 10"/>
          <p:cNvSpPr>
            <a:spLocks noChangeArrowheads="1"/>
          </p:cNvSpPr>
          <p:nvPr/>
        </p:nvSpPr>
        <p:spPr bwMode="auto">
          <a:xfrm>
            <a:off x="809625" y="3990975"/>
            <a:ext cx="914400" cy="1466850"/>
          </a:xfrm>
          <a:prstGeom prst="rect">
            <a:avLst/>
          </a:prstGeom>
          <a:noFill/>
          <a:ln w="19050">
            <a:solidFill>
              <a:srgbClr val="2469AE"/>
            </a:solidFill>
            <a:miter lim="800000"/>
            <a:headEnd type="none" w="sm" len="sm"/>
            <a:tailEnd type="none" w="sm" len="sm"/>
          </a:ln>
        </p:spPr>
        <p:txBody>
          <a:bodyPr anchor="ctr">
            <a:spAutoFit/>
          </a:bodyPr>
          <a:lstStyle/>
          <a:p>
            <a:pPr eaLnBrk="0" hangingPunct="0">
              <a:spcBef>
                <a:spcPct val="20000"/>
              </a:spcBef>
              <a:buClr>
                <a:schemeClr val="tx2"/>
              </a:buClr>
              <a:buSzPct val="75000"/>
              <a:buFont typeface="Monotype Sorts"/>
              <a:buChar char="n"/>
            </a:pPr>
            <a:endParaRPr lang="sl-SI"/>
          </a:p>
        </p:txBody>
      </p:sp>
      <p:sp>
        <p:nvSpPr>
          <p:cNvPr id="12" name="Date Placeholder 11"/>
          <p:cNvSpPr>
            <a:spLocks noGrp="1"/>
          </p:cNvSpPr>
          <p:nvPr>
            <p:ph type="dt" sz="half" idx="10"/>
          </p:nvPr>
        </p:nvSpPr>
        <p:spPr/>
        <p:txBody>
          <a:bodyPr/>
          <a:lstStyle/>
          <a:p>
            <a:fld id="{DFBB2D47-3BA7-422D-8CCF-212E0D9EAF5E}" type="datetime1">
              <a:rPr lang="sl-SI" smtClean="0"/>
              <a:t>19.2.2018</a:t>
            </a:fld>
            <a:endParaRPr lang="sl-SI"/>
          </a:p>
        </p:txBody>
      </p:sp>
      <p:sp>
        <p:nvSpPr>
          <p:cNvPr id="13" name="Slide Number Placeholder 12"/>
          <p:cNvSpPr>
            <a:spLocks noGrp="1"/>
          </p:cNvSpPr>
          <p:nvPr>
            <p:ph type="sldNum" sz="quarter" idx="12"/>
          </p:nvPr>
        </p:nvSpPr>
        <p:spPr/>
        <p:txBody>
          <a:bodyPr/>
          <a:lstStyle/>
          <a:p>
            <a:fld id="{67B31914-70C8-4125-B31F-AE8E946298AF}" type="slidenum">
              <a:rPr lang="sl-SI" smtClean="0"/>
              <a:t>5</a:t>
            </a:fld>
            <a:endParaRPr lang="sl-SI"/>
          </a:p>
        </p:txBody>
      </p:sp>
    </p:spTree>
    <p:extLst>
      <p:ext uri="{BB962C8B-B14F-4D97-AF65-F5344CB8AC3E}">
        <p14:creationId xmlns:p14="http://schemas.microsoft.com/office/powerpoint/2010/main" val="23536838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Viri</a:t>
            </a:r>
            <a:endParaRPr lang="sl-SI" dirty="0"/>
          </a:p>
        </p:txBody>
      </p:sp>
      <p:sp>
        <p:nvSpPr>
          <p:cNvPr id="5" name="Content Placeholder 4"/>
          <p:cNvSpPr>
            <a:spLocks noGrp="1"/>
          </p:cNvSpPr>
          <p:nvPr>
            <p:ph idx="1"/>
          </p:nvPr>
        </p:nvSpPr>
        <p:spPr/>
        <p:txBody>
          <a:bodyPr>
            <a:normAutofit/>
          </a:bodyPr>
          <a:lstStyle/>
          <a:p>
            <a:endParaRPr lang="sl-SI" sz="2400" dirty="0" smtClean="0"/>
          </a:p>
          <a:p>
            <a:r>
              <a:rPr lang="sl-SI" sz="2400" dirty="0" smtClean="0"/>
              <a:t>http://lea.hamradio.si/~s53mv/wumca/sbfa.html</a:t>
            </a:r>
          </a:p>
          <a:p>
            <a:r>
              <a:rPr lang="sl-SI" sz="2400" dirty="0" smtClean="0"/>
              <a:t>http://lea.hamradio.si/~s53mv/archive/a165.pdf</a:t>
            </a:r>
          </a:p>
          <a:p>
            <a:r>
              <a:rPr lang="sl-SI" sz="2400" dirty="0" smtClean="0"/>
              <a:t>http://cdn.intechweb.org/pdfs/16867.pdf</a:t>
            </a:r>
          </a:p>
          <a:p>
            <a:r>
              <a:rPr lang="sl-SI" sz="2400" dirty="0" smtClean="0"/>
              <a:t>http://www.jpier.org/PIERC/pierc44/13.13061305.pdf</a:t>
            </a:r>
          </a:p>
          <a:p>
            <a:r>
              <a:rPr lang="sl-SI" sz="2400" dirty="0" smtClean="0"/>
              <a:t>http://orbanmicrowave.com/wp-content/uploads/2015/03/TheBasicsofQuadrifilarHelixAntennas.pdf</a:t>
            </a:r>
          </a:p>
          <a:p>
            <a:r>
              <a:rPr lang="sl-SI" sz="2400" dirty="0" smtClean="0"/>
              <a:t>http://ieeexplore.ieee.org/document/7990115/</a:t>
            </a:r>
          </a:p>
          <a:p>
            <a:endParaRPr lang="sl-SI" sz="2400" dirty="0"/>
          </a:p>
        </p:txBody>
      </p:sp>
      <p:sp>
        <p:nvSpPr>
          <p:cNvPr id="3" name="Date Placeholder 2"/>
          <p:cNvSpPr>
            <a:spLocks noGrp="1"/>
          </p:cNvSpPr>
          <p:nvPr>
            <p:ph type="dt" sz="half" idx="10"/>
          </p:nvPr>
        </p:nvSpPr>
        <p:spPr/>
        <p:txBody>
          <a:bodyPr/>
          <a:lstStyle/>
          <a:p>
            <a:fld id="{293119B9-B134-4EDD-AF37-44C829E6C0AC}" type="datetime1">
              <a:rPr lang="sl-SI" smtClean="0"/>
              <a:t>19.2.2018</a:t>
            </a:fld>
            <a:endParaRPr lang="sl-SI"/>
          </a:p>
        </p:txBody>
      </p:sp>
      <p:sp>
        <p:nvSpPr>
          <p:cNvPr id="4" name="Slide Number Placeholder 3"/>
          <p:cNvSpPr>
            <a:spLocks noGrp="1"/>
          </p:cNvSpPr>
          <p:nvPr>
            <p:ph type="sldNum" sz="quarter" idx="12"/>
          </p:nvPr>
        </p:nvSpPr>
        <p:spPr/>
        <p:txBody>
          <a:bodyPr/>
          <a:lstStyle/>
          <a:p>
            <a:fld id="{67B31914-70C8-4125-B31F-AE8E946298AF}" type="slidenum">
              <a:rPr lang="sl-SI" smtClean="0"/>
              <a:t>50</a:t>
            </a:fld>
            <a:endParaRPr lang="sl-SI"/>
          </a:p>
        </p:txBody>
      </p:sp>
    </p:spTree>
    <p:extLst>
      <p:ext uri="{BB962C8B-B14F-4D97-AF65-F5344CB8AC3E}">
        <p14:creationId xmlns:p14="http://schemas.microsoft.com/office/powerpoint/2010/main" val="81096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Opis sinusnega signala</a:t>
            </a:r>
            <a:endParaRPr lang="sl-SI" dirty="0"/>
          </a:p>
        </p:txBody>
      </p:sp>
      <p:pic>
        <p:nvPicPr>
          <p:cNvPr id="4" name="Picture 3" descr="slika5"/>
          <p:cNvPicPr>
            <a:picLocks noGrp="1" noChangeAspect="1" noChangeArrowheads="1"/>
          </p:cNvPicPr>
          <p:nvPr>
            <p:ph sz="half" idx="1"/>
          </p:nvPr>
        </p:nvPicPr>
        <p:blipFill>
          <a:blip r:embed="rId3"/>
          <a:srcRect/>
          <a:stretch>
            <a:fillRect/>
          </a:stretch>
        </p:blipFill>
        <p:spPr>
          <a:xfrm>
            <a:off x="546100" y="1354138"/>
            <a:ext cx="3411538" cy="1906587"/>
          </a:xfrm>
        </p:spPr>
      </p:pic>
      <p:sp>
        <p:nvSpPr>
          <p:cNvPr id="5" name="Text Box 4"/>
          <p:cNvSpPr txBox="1">
            <a:spLocks noChangeArrowheads="1"/>
          </p:cNvSpPr>
          <p:nvPr/>
        </p:nvSpPr>
        <p:spPr bwMode="auto">
          <a:xfrm>
            <a:off x="717550" y="3222625"/>
            <a:ext cx="1884363" cy="366713"/>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a:t>Za sinus velja:</a:t>
            </a:r>
          </a:p>
        </p:txBody>
      </p:sp>
      <p:graphicFrame>
        <p:nvGraphicFramePr>
          <p:cNvPr id="6" name="Object 5"/>
          <p:cNvGraphicFramePr>
            <a:graphicFrameLocks noChangeAspect="1"/>
          </p:cNvGraphicFramePr>
          <p:nvPr/>
        </p:nvGraphicFramePr>
        <p:xfrm>
          <a:off x="708025" y="3813175"/>
          <a:ext cx="3244850" cy="2635250"/>
        </p:xfrm>
        <a:graphic>
          <a:graphicData uri="http://schemas.openxmlformats.org/presentationml/2006/ole">
            <mc:AlternateContent xmlns:mc="http://schemas.openxmlformats.org/markup-compatibility/2006">
              <mc:Choice xmlns:v="urn:schemas-microsoft-com:vml" Requires="v">
                <p:oleObj spid="_x0000_s3110" name="Equation" r:id="rId4" imgW="2705040" imgH="2197080" progId="Equation.3">
                  <p:embed/>
                </p:oleObj>
              </mc:Choice>
              <mc:Fallback>
                <p:oleObj name="Equation" r:id="rId4" imgW="2705040" imgH="2197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025" y="3813175"/>
                        <a:ext cx="3244850" cy="263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6"/>
          <p:cNvSpPr txBox="1">
            <a:spLocks noChangeArrowheads="1"/>
          </p:cNvSpPr>
          <p:nvPr/>
        </p:nvSpPr>
        <p:spPr bwMode="auto">
          <a:xfrm>
            <a:off x="4727575" y="3562350"/>
            <a:ext cx="3957638" cy="1511300"/>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sz="1600"/>
              <a:t>U</a:t>
            </a:r>
            <a:r>
              <a:rPr lang="sl-SI" sz="1600" baseline="-25000"/>
              <a:t>vrh</a:t>
            </a:r>
            <a:r>
              <a:rPr lang="sl-SI" sz="1600"/>
              <a:t> – vrhnja (temenska) vrednost</a:t>
            </a:r>
          </a:p>
          <a:p>
            <a:pPr eaLnBrk="0" hangingPunct="0">
              <a:spcBef>
                <a:spcPct val="20000"/>
              </a:spcBef>
              <a:buClr>
                <a:schemeClr val="tx2"/>
              </a:buClr>
              <a:buSzPct val="75000"/>
              <a:buFont typeface="Monotype Sorts"/>
              <a:buNone/>
            </a:pPr>
            <a:r>
              <a:rPr lang="sl-SI" sz="1600"/>
              <a:t>         napetosti (V) </a:t>
            </a:r>
          </a:p>
          <a:p>
            <a:pPr eaLnBrk="0" hangingPunct="0">
              <a:spcBef>
                <a:spcPct val="20000"/>
              </a:spcBef>
              <a:buClr>
                <a:schemeClr val="tx2"/>
              </a:buClr>
              <a:buSzPct val="75000"/>
              <a:buFont typeface="Monotype Sorts"/>
              <a:buNone/>
            </a:pPr>
            <a:r>
              <a:rPr lang="sl-SI" sz="1600"/>
              <a:t>U</a:t>
            </a:r>
            <a:r>
              <a:rPr lang="sl-SI" sz="1600" baseline="-25000"/>
              <a:t>ef</a:t>
            </a:r>
            <a:r>
              <a:rPr lang="sl-SI" sz="1600"/>
              <a:t> – efektivna (RMS – Root Mean </a:t>
            </a:r>
          </a:p>
          <a:p>
            <a:pPr eaLnBrk="0" hangingPunct="0">
              <a:spcBef>
                <a:spcPct val="20000"/>
              </a:spcBef>
              <a:buClr>
                <a:schemeClr val="tx2"/>
              </a:buClr>
              <a:buSzPct val="75000"/>
              <a:buFont typeface="Monotype Sorts"/>
              <a:buNone/>
            </a:pPr>
            <a:r>
              <a:rPr lang="sl-SI" sz="1600"/>
              <a:t>        Square) napetost (V)</a:t>
            </a:r>
          </a:p>
          <a:p>
            <a:pPr eaLnBrk="0" hangingPunct="0">
              <a:spcBef>
                <a:spcPct val="20000"/>
              </a:spcBef>
              <a:buClr>
                <a:schemeClr val="tx2"/>
              </a:buClr>
              <a:buSzPct val="75000"/>
              <a:buFont typeface="Monotype Sorts"/>
              <a:buNone/>
            </a:pPr>
            <a:r>
              <a:rPr lang="sl-SI" sz="1600"/>
              <a:t>U</a:t>
            </a:r>
            <a:r>
              <a:rPr lang="sl-SI" sz="1600" baseline="-25000"/>
              <a:t>sre</a:t>
            </a:r>
            <a:r>
              <a:rPr lang="sl-SI" sz="1600"/>
              <a:t> – srednja vrednost napetosti (V)</a:t>
            </a:r>
          </a:p>
        </p:txBody>
      </p:sp>
      <p:sp>
        <p:nvSpPr>
          <p:cNvPr id="8" name="Rectangle 7"/>
          <p:cNvSpPr>
            <a:spLocks noChangeArrowheads="1"/>
          </p:cNvSpPr>
          <p:nvPr/>
        </p:nvSpPr>
        <p:spPr bwMode="auto">
          <a:xfrm>
            <a:off x="609600" y="3781425"/>
            <a:ext cx="2600325" cy="371475"/>
          </a:xfrm>
          <a:prstGeom prst="rect">
            <a:avLst/>
          </a:prstGeom>
          <a:noFill/>
          <a:ln w="19050">
            <a:solidFill>
              <a:srgbClr val="2469AE"/>
            </a:solidFill>
            <a:miter lim="800000"/>
            <a:headEnd type="none" w="sm" len="sm"/>
            <a:tailEnd type="none" w="sm" len="sm"/>
          </a:ln>
        </p:spPr>
        <p:txBody>
          <a:bodyPr wrap="none" anchor="ctr">
            <a:spAutoFit/>
          </a:bodyPr>
          <a:lstStyle/>
          <a:p>
            <a:pPr eaLnBrk="0" hangingPunct="0">
              <a:spcBef>
                <a:spcPct val="20000"/>
              </a:spcBef>
              <a:buClr>
                <a:schemeClr val="tx2"/>
              </a:buClr>
              <a:buSzPct val="75000"/>
              <a:buFont typeface="Monotype Sorts"/>
              <a:buChar char="n"/>
            </a:pPr>
            <a:endParaRPr lang="sl-SI"/>
          </a:p>
        </p:txBody>
      </p:sp>
      <p:sp>
        <p:nvSpPr>
          <p:cNvPr id="9" name="Date Placeholder 8"/>
          <p:cNvSpPr>
            <a:spLocks noGrp="1"/>
          </p:cNvSpPr>
          <p:nvPr>
            <p:ph type="dt" sz="half" idx="10"/>
          </p:nvPr>
        </p:nvSpPr>
        <p:spPr/>
        <p:txBody>
          <a:bodyPr/>
          <a:lstStyle/>
          <a:p>
            <a:fld id="{F933A679-3614-45F8-A207-FB58107CE723}" type="datetime1">
              <a:rPr lang="sl-SI" smtClean="0"/>
              <a:t>19.2.2018</a:t>
            </a:fld>
            <a:endParaRPr lang="sl-SI"/>
          </a:p>
        </p:txBody>
      </p:sp>
      <p:sp>
        <p:nvSpPr>
          <p:cNvPr id="10" name="Slide Number Placeholder 9"/>
          <p:cNvSpPr>
            <a:spLocks noGrp="1"/>
          </p:cNvSpPr>
          <p:nvPr>
            <p:ph type="sldNum" sz="quarter" idx="12"/>
          </p:nvPr>
        </p:nvSpPr>
        <p:spPr/>
        <p:txBody>
          <a:bodyPr/>
          <a:lstStyle/>
          <a:p>
            <a:fld id="{67B31914-70C8-4125-B31F-AE8E946298AF}" type="slidenum">
              <a:rPr lang="sl-SI" smtClean="0"/>
              <a:t>6</a:t>
            </a:fld>
            <a:endParaRPr lang="sl-SI"/>
          </a:p>
        </p:txBody>
      </p:sp>
    </p:spTree>
    <p:extLst>
      <p:ext uri="{BB962C8B-B14F-4D97-AF65-F5344CB8AC3E}">
        <p14:creationId xmlns:p14="http://schemas.microsoft.com/office/powerpoint/2010/main" val="3413259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Električna moč</a:t>
            </a:r>
            <a:endParaRPr lang="sl-SI" dirty="0"/>
          </a:p>
        </p:txBody>
      </p:sp>
      <p:graphicFrame>
        <p:nvGraphicFramePr>
          <p:cNvPr id="4" name="Object 3"/>
          <p:cNvGraphicFramePr>
            <a:graphicFrameLocks noGrp="1" noChangeAspect="1"/>
          </p:cNvGraphicFramePr>
          <p:nvPr>
            <p:ph sz="quarter" idx="4294967295"/>
          </p:nvPr>
        </p:nvGraphicFramePr>
        <p:xfrm>
          <a:off x="1641475" y="4092575"/>
          <a:ext cx="1524000" cy="1422400"/>
        </p:xfrm>
        <a:graphic>
          <a:graphicData uri="http://schemas.openxmlformats.org/presentationml/2006/ole">
            <mc:AlternateContent xmlns:mc="http://schemas.openxmlformats.org/markup-compatibility/2006">
              <mc:Choice xmlns:v="urn:schemas-microsoft-com:vml" Requires="v">
                <p:oleObj spid="_x0000_s5266" name="Equation" r:id="rId3" imgW="952200" imgH="888840" progId="Equation.3">
                  <p:embed/>
                </p:oleObj>
              </mc:Choice>
              <mc:Fallback>
                <p:oleObj name="Equation" r:id="rId3" imgW="952200" imgH="8888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1475" y="4092575"/>
                        <a:ext cx="1524000" cy="142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Grp="1" noChangeAspect="1"/>
          </p:cNvGraphicFramePr>
          <p:nvPr>
            <p:ph sz="quarter" idx="4294967295"/>
          </p:nvPr>
        </p:nvGraphicFramePr>
        <p:xfrm>
          <a:off x="4899025" y="1997075"/>
          <a:ext cx="1250950" cy="1289050"/>
        </p:xfrm>
        <a:graphic>
          <a:graphicData uri="http://schemas.openxmlformats.org/presentationml/2006/ole">
            <mc:AlternateContent xmlns:mc="http://schemas.openxmlformats.org/markup-compatibility/2006">
              <mc:Choice xmlns:v="urn:schemas-microsoft-com:vml" Requires="v">
                <p:oleObj spid="_x0000_s5267" name="Equation" r:id="rId5" imgW="825480" imgH="850680" progId="Equation.3">
                  <p:embed/>
                </p:oleObj>
              </mc:Choice>
              <mc:Fallback>
                <p:oleObj name="Equation" r:id="rId5" imgW="825480" imgH="850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9025" y="1997075"/>
                        <a:ext cx="1250950" cy="1289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4899025" y="3575050"/>
          <a:ext cx="1374775" cy="295275"/>
        </p:xfrm>
        <a:graphic>
          <a:graphicData uri="http://schemas.openxmlformats.org/presentationml/2006/ole">
            <mc:AlternateContent xmlns:mc="http://schemas.openxmlformats.org/markup-compatibility/2006">
              <mc:Choice xmlns:v="urn:schemas-microsoft-com:vml" Requires="v">
                <p:oleObj spid="_x0000_s5268" name="Equation" r:id="rId7" imgW="825480" imgH="177480" progId="Equation.3">
                  <p:embed/>
                </p:oleObj>
              </mc:Choice>
              <mc:Fallback>
                <p:oleObj name="Equation" r:id="rId7" imgW="82548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9025" y="3575050"/>
                        <a:ext cx="1374775"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descr="slika5"/>
          <p:cNvPicPr>
            <a:picLocks noChangeAspect="1" noChangeArrowheads="1"/>
          </p:cNvPicPr>
          <p:nvPr/>
        </p:nvPicPr>
        <p:blipFill>
          <a:blip r:embed="rId9"/>
          <a:srcRect/>
          <a:stretch>
            <a:fillRect/>
          </a:stretch>
        </p:blipFill>
        <p:spPr bwMode="auto">
          <a:xfrm>
            <a:off x="1104900" y="1865313"/>
            <a:ext cx="2181225" cy="2057400"/>
          </a:xfrm>
          <a:prstGeom prst="rect">
            <a:avLst/>
          </a:prstGeom>
          <a:noFill/>
          <a:ln w="9525">
            <a:noFill/>
            <a:miter lim="800000"/>
            <a:headEnd/>
            <a:tailEnd/>
          </a:ln>
        </p:spPr>
      </p:pic>
      <p:sp>
        <p:nvSpPr>
          <p:cNvPr id="8" name="Text Box 7"/>
          <p:cNvSpPr txBox="1">
            <a:spLocks noChangeArrowheads="1"/>
          </p:cNvSpPr>
          <p:nvPr/>
        </p:nvSpPr>
        <p:spPr bwMode="auto">
          <a:xfrm>
            <a:off x="365125" y="1422400"/>
            <a:ext cx="3783013" cy="366713"/>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a:t>Enosmerne napetosti in tokovi:</a:t>
            </a:r>
          </a:p>
        </p:txBody>
      </p:sp>
      <p:sp>
        <p:nvSpPr>
          <p:cNvPr id="9" name="Text Box 8"/>
          <p:cNvSpPr txBox="1">
            <a:spLocks noChangeArrowheads="1"/>
          </p:cNvSpPr>
          <p:nvPr/>
        </p:nvSpPr>
        <p:spPr bwMode="auto">
          <a:xfrm>
            <a:off x="4870450" y="1412875"/>
            <a:ext cx="3684588" cy="585788"/>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a:t>Izmenične napetosti in tokovi:</a:t>
            </a:r>
          </a:p>
          <a:p>
            <a:pPr eaLnBrk="0" hangingPunct="0">
              <a:spcBef>
                <a:spcPct val="20000"/>
              </a:spcBef>
              <a:buClr>
                <a:schemeClr val="tx2"/>
              </a:buClr>
              <a:buSzPct val="75000"/>
              <a:buFont typeface="Monotype Sorts"/>
              <a:buNone/>
            </a:pPr>
            <a:r>
              <a:rPr lang="sl-SI" sz="1200"/>
              <a:t>(Ohmska bremena)</a:t>
            </a:r>
          </a:p>
        </p:txBody>
      </p:sp>
      <p:sp>
        <p:nvSpPr>
          <p:cNvPr id="10" name="Line 9"/>
          <p:cNvSpPr>
            <a:spLocks noChangeShapeType="1"/>
          </p:cNvSpPr>
          <p:nvPr/>
        </p:nvSpPr>
        <p:spPr bwMode="auto">
          <a:xfrm>
            <a:off x="4410075" y="1447800"/>
            <a:ext cx="9525" cy="5219700"/>
          </a:xfrm>
          <a:prstGeom prst="line">
            <a:avLst/>
          </a:prstGeom>
          <a:noFill/>
          <a:ln w="12700">
            <a:solidFill>
              <a:schemeClr val="tx1"/>
            </a:solidFill>
            <a:round/>
            <a:headEnd type="none" w="sm" len="sm"/>
            <a:tailEnd type="none" w="sm" len="sm"/>
          </a:ln>
        </p:spPr>
        <p:txBody>
          <a:bodyPr>
            <a:spAutoFit/>
          </a:bodyPr>
          <a:lstStyle/>
          <a:p>
            <a:endParaRPr lang="sl-SI"/>
          </a:p>
        </p:txBody>
      </p:sp>
      <p:sp>
        <p:nvSpPr>
          <p:cNvPr id="11" name="Text Box 10"/>
          <p:cNvSpPr txBox="1">
            <a:spLocks noChangeArrowheads="1"/>
          </p:cNvSpPr>
          <p:nvPr/>
        </p:nvSpPr>
        <p:spPr bwMode="auto">
          <a:xfrm>
            <a:off x="4565650" y="4324350"/>
            <a:ext cx="4087813" cy="1217613"/>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sz="1600">
                <a:solidFill>
                  <a:srgbClr val="2469AE"/>
                </a:solidFill>
              </a:rPr>
              <a:t>PEP (Peak Envelope Power): vrhnja </a:t>
            </a:r>
          </a:p>
          <a:p>
            <a:pPr eaLnBrk="0" hangingPunct="0">
              <a:spcBef>
                <a:spcPct val="20000"/>
              </a:spcBef>
              <a:buClr>
                <a:schemeClr val="tx2"/>
              </a:buClr>
              <a:buSzPct val="75000"/>
              <a:buFont typeface="Monotype Sorts"/>
              <a:buNone/>
            </a:pPr>
            <a:r>
              <a:rPr lang="sl-SI" sz="1600">
                <a:solidFill>
                  <a:srgbClr val="2469AE"/>
                </a:solidFill>
              </a:rPr>
              <a:t>(temenska) moč ovojnice, kar pomeni</a:t>
            </a:r>
          </a:p>
          <a:p>
            <a:pPr eaLnBrk="0" hangingPunct="0">
              <a:spcBef>
                <a:spcPct val="20000"/>
              </a:spcBef>
              <a:buClr>
                <a:schemeClr val="tx2"/>
              </a:buClr>
              <a:buSzPct val="75000"/>
              <a:buFont typeface="Monotype Sorts"/>
              <a:buNone/>
            </a:pPr>
            <a:r>
              <a:rPr lang="sl-SI" sz="1600">
                <a:solidFill>
                  <a:srgbClr val="2469AE"/>
                </a:solidFill>
              </a:rPr>
              <a:t>največjo vršno vrednost moči preko </a:t>
            </a:r>
          </a:p>
          <a:p>
            <a:pPr eaLnBrk="0" hangingPunct="0">
              <a:spcBef>
                <a:spcPct val="20000"/>
              </a:spcBef>
              <a:buClr>
                <a:schemeClr val="tx2"/>
              </a:buClr>
              <a:buSzPct val="75000"/>
              <a:buFont typeface="Monotype Sorts"/>
              <a:buNone/>
            </a:pPr>
            <a:r>
              <a:rPr lang="sl-SI" sz="1600">
                <a:solidFill>
                  <a:srgbClr val="2469AE"/>
                </a:solidFill>
              </a:rPr>
              <a:t>določene periode.</a:t>
            </a:r>
          </a:p>
        </p:txBody>
      </p:sp>
      <p:graphicFrame>
        <p:nvGraphicFramePr>
          <p:cNvPr id="12" name="Object 11"/>
          <p:cNvGraphicFramePr>
            <a:graphicFrameLocks noGrp="1" noChangeAspect="1"/>
          </p:cNvGraphicFramePr>
          <p:nvPr>
            <p:ph sz="half" idx="1"/>
          </p:nvPr>
        </p:nvGraphicFramePr>
        <p:xfrm>
          <a:off x="5746750" y="5697538"/>
          <a:ext cx="1419225" cy="669925"/>
        </p:xfrm>
        <a:graphic>
          <a:graphicData uri="http://schemas.openxmlformats.org/presentationml/2006/ole">
            <mc:AlternateContent xmlns:mc="http://schemas.openxmlformats.org/markup-compatibility/2006">
              <mc:Choice xmlns:v="urn:schemas-microsoft-com:vml" Requires="v">
                <p:oleObj spid="_x0000_s5269" name="Equation" r:id="rId10" imgW="888840" imgH="419040" progId="Equation.3">
                  <p:embed/>
                </p:oleObj>
              </mc:Choice>
              <mc:Fallback>
                <p:oleObj name="Equation" r:id="rId10" imgW="888840" imgH="4190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46750" y="5697538"/>
                        <a:ext cx="1419225"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Date Placeholder 12"/>
          <p:cNvSpPr>
            <a:spLocks noGrp="1"/>
          </p:cNvSpPr>
          <p:nvPr>
            <p:ph type="dt" sz="half" idx="10"/>
          </p:nvPr>
        </p:nvSpPr>
        <p:spPr/>
        <p:txBody>
          <a:bodyPr/>
          <a:lstStyle/>
          <a:p>
            <a:fld id="{9BBA4FA8-8C2D-47A3-B3DF-C976F5AD173D}" type="datetime1">
              <a:rPr lang="sl-SI" smtClean="0"/>
              <a:t>19.2.2018</a:t>
            </a:fld>
            <a:endParaRPr lang="sl-SI"/>
          </a:p>
        </p:txBody>
      </p:sp>
      <p:sp>
        <p:nvSpPr>
          <p:cNvPr id="14" name="Slide Number Placeholder 13"/>
          <p:cNvSpPr>
            <a:spLocks noGrp="1"/>
          </p:cNvSpPr>
          <p:nvPr>
            <p:ph type="sldNum" sz="quarter" idx="12"/>
          </p:nvPr>
        </p:nvSpPr>
        <p:spPr/>
        <p:txBody>
          <a:bodyPr/>
          <a:lstStyle/>
          <a:p>
            <a:fld id="{67B31914-70C8-4125-B31F-AE8E946298AF}" type="slidenum">
              <a:rPr lang="sl-SI" smtClean="0"/>
              <a:t>7</a:t>
            </a:fld>
            <a:endParaRPr lang="sl-SI"/>
          </a:p>
        </p:txBody>
      </p:sp>
    </p:spTree>
    <p:extLst>
      <p:ext uri="{BB962C8B-B14F-4D97-AF65-F5344CB8AC3E}">
        <p14:creationId xmlns:p14="http://schemas.microsoft.com/office/powerpoint/2010/main" val="684701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Prilagoditev</a:t>
            </a:r>
            <a:endParaRPr lang="sl-SI" dirty="0"/>
          </a:p>
        </p:txBody>
      </p:sp>
      <p:pic>
        <p:nvPicPr>
          <p:cNvPr id="4" name="Picture 3" descr="slika5"/>
          <p:cNvPicPr>
            <a:picLocks noGrp="1" noChangeAspect="1" noChangeArrowheads="1"/>
          </p:cNvPicPr>
          <p:nvPr>
            <p:ph sz="half" idx="1"/>
          </p:nvPr>
        </p:nvPicPr>
        <p:blipFill>
          <a:blip r:embed="rId3"/>
          <a:srcRect/>
          <a:stretch>
            <a:fillRect/>
          </a:stretch>
        </p:blipFill>
        <p:spPr>
          <a:xfrm>
            <a:off x="565150" y="1643063"/>
            <a:ext cx="2225675" cy="1993900"/>
          </a:xfrm>
        </p:spPr>
      </p:pic>
      <p:graphicFrame>
        <p:nvGraphicFramePr>
          <p:cNvPr id="5" name="Object 4"/>
          <p:cNvGraphicFramePr>
            <a:graphicFrameLocks noChangeAspect="1"/>
          </p:cNvGraphicFramePr>
          <p:nvPr/>
        </p:nvGraphicFramePr>
        <p:xfrm>
          <a:off x="4864100" y="2209800"/>
          <a:ext cx="2536825" cy="1744663"/>
        </p:xfrm>
        <a:graphic>
          <a:graphicData uri="http://schemas.openxmlformats.org/presentationml/2006/ole">
            <mc:AlternateContent xmlns:mc="http://schemas.openxmlformats.org/markup-compatibility/2006">
              <mc:Choice xmlns:v="urn:schemas-microsoft-com:vml" Requires="v">
                <p:oleObj spid="_x0000_s6218" name="Equation" r:id="rId4" imgW="1587240" imgH="1091880" progId="Equation.3">
                  <p:embed/>
                </p:oleObj>
              </mc:Choice>
              <mc:Fallback>
                <p:oleObj name="Equation" r:id="rId4" imgW="1587240" imgH="10918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4100" y="2209800"/>
                        <a:ext cx="2536825" cy="174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5"/>
          <p:cNvSpPr txBox="1">
            <a:spLocks noChangeArrowheads="1"/>
          </p:cNvSpPr>
          <p:nvPr/>
        </p:nvSpPr>
        <p:spPr bwMode="auto">
          <a:xfrm>
            <a:off x="4260850" y="1781175"/>
            <a:ext cx="3994150" cy="336550"/>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sz="1600"/>
              <a:t>Maksimalni prenos moči na breme R:</a:t>
            </a:r>
          </a:p>
        </p:txBody>
      </p:sp>
      <p:graphicFrame>
        <p:nvGraphicFramePr>
          <p:cNvPr id="7" name="Object 6"/>
          <p:cNvGraphicFramePr>
            <a:graphicFrameLocks noChangeAspect="1"/>
          </p:cNvGraphicFramePr>
          <p:nvPr/>
        </p:nvGraphicFramePr>
        <p:xfrm>
          <a:off x="4879975" y="4265613"/>
          <a:ext cx="3114675" cy="728662"/>
        </p:xfrm>
        <a:graphic>
          <a:graphicData uri="http://schemas.openxmlformats.org/presentationml/2006/ole">
            <mc:AlternateContent xmlns:mc="http://schemas.openxmlformats.org/markup-compatibility/2006">
              <mc:Choice xmlns:v="urn:schemas-microsoft-com:vml" Requires="v">
                <p:oleObj spid="_x0000_s6219" name="Equation" r:id="rId6" imgW="1790640" imgH="419040" progId="Equation.3">
                  <p:embed/>
                </p:oleObj>
              </mc:Choice>
              <mc:Fallback>
                <p:oleObj name="Equation" r:id="rId6" imgW="1790640" imgH="419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9975" y="4265613"/>
                        <a:ext cx="3114675" cy="728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7"/>
          <p:cNvSpPr txBox="1">
            <a:spLocks noChangeArrowheads="1"/>
          </p:cNvSpPr>
          <p:nvPr/>
        </p:nvSpPr>
        <p:spPr bwMode="auto">
          <a:xfrm>
            <a:off x="2784475" y="2495550"/>
            <a:ext cx="609600" cy="336550"/>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sz="1600"/>
              <a:t>P</a:t>
            </a:r>
            <a:r>
              <a:rPr lang="sl-SI" sz="1600" baseline="-25000"/>
              <a:t>max</a:t>
            </a:r>
          </a:p>
        </p:txBody>
      </p:sp>
      <p:sp>
        <p:nvSpPr>
          <p:cNvPr id="9" name="Rectangle 8"/>
          <p:cNvSpPr>
            <a:spLocks noChangeArrowheads="1"/>
          </p:cNvSpPr>
          <p:nvPr/>
        </p:nvSpPr>
        <p:spPr bwMode="auto">
          <a:xfrm>
            <a:off x="523875" y="1543050"/>
            <a:ext cx="1095375" cy="2409825"/>
          </a:xfrm>
          <a:prstGeom prst="rect">
            <a:avLst/>
          </a:prstGeom>
          <a:noFill/>
          <a:ln w="12700">
            <a:solidFill>
              <a:schemeClr val="tx1"/>
            </a:solidFill>
            <a:prstDash val="sysDot"/>
            <a:miter lim="800000"/>
            <a:headEnd type="none" w="sm" len="sm"/>
            <a:tailEnd type="none" w="sm" len="sm"/>
          </a:ln>
        </p:spPr>
        <p:txBody>
          <a:bodyPr wrap="none" anchor="ctr">
            <a:spAutoFit/>
          </a:bodyPr>
          <a:lstStyle/>
          <a:p>
            <a:pPr eaLnBrk="0" hangingPunct="0">
              <a:spcBef>
                <a:spcPct val="20000"/>
              </a:spcBef>
              <a:buClr>
                <a:schemeClr val="tx2"/>
              </a:buClr>
              <a:buSzPct val="75000"/>
              <a:buFont typeface="Monotype Sorts"/>
              <a:buChar char="n"/>
            </a:pPr>
            <a:endParaRPr lang="sl-SI"/>
          </a:p>
        </p:txBody>
      </p:sp>
      <p:sp>
        <p:nvSpPr>
          <p:cNvPr id="10" name="Text Box 9"/>
          <p:cNvSpPr txBox="1">
            <a:spLocks noChangeArrowheads="1"/>
          </p:cNvSpPr>
          <p:nvPr/>
        </p:nvSpPr>
        <p:spPr bwMode="auto">
          <a:xfrm>
            <a:off x="422275" y="3962400"/>
            <a:ext cx="1614488" cy="336550"/>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sz="1600"/>
              <a:t>Napetostni vir</a:t>
            </a:r>
          </a:p>
        </p:txBody>
      </p:sp>
      <p:sp>
        <p:nvSpPr>
          <p:cNvPr id="11" name="Date Placeholder 10"/>
          <p:cNvSpPr>
            <a:spLocks noGrp="1"/>
          </p:cNvSpPr>
          <p:nvPr>
            <p:ph type="dt" sz="half" idx="10"/>
          </p:nvPr>
        </p:nvSpPr>
        <p:spPr/>
        <p:txBody>
          <a:bodyPr/>
          <a:lstStyle/>
          <a:p>
            <a:fld id="{600973E3-C426-405D-BBDC-43FE1B1435FB}" type="datetime1">
              <a:rPr lang="sl-SI" smtClean="0"/>
              <a:t>19.2.2018</a:t>
            </a:fld>
            <a:endParaRPr lang="sl-SI"/>
          </a:p>
        </p:txBody>
      </p:sp>
      <p:sp>
        <p:nvSpPr>
          <p:cNvPr id="12" name="Slide Number Placeholder 11"/>
          <p:cNvSpPr>
            <a:spLocks noGrp="1"/>
          </p:cNvSpPr>
          <p:nvPr>
            <p:ph type="sldNum" sz="quarter" idx="12"/>
          </p:nvPr>
        </p:nvSpPr>
        <p:spPr/>
        <p:txBody>
          <a:bodyPr/>
          <a:lstStyle/>
          <a:p>
            <a:fld id="{67B31914-70C8-4125-B31F-AE8E946298AF}" type="slidenum">
              <a:rPr lang="sl-SI" smtClean="0"/>
              <a:t>8</a:t>
            </a:fld>
            <a:endParaRPr lang="sl-SI"/>
          </a:p>
        </p:txBody>
      </p:sp>
    </p:spTree>
    <p:extLst>
      <p:ext uri="{BB962C8B-B14F-4D97-AF65-F5344CB8AC3E}">
        <p14:creationId xmlns:p14="http://schemas.microsoft.com/office/powerpoint/2010/main" val="559970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Decibel</a:t>
            </a:r>
            <a:endParaRPr lang="sl-SI" dirty="0"/>
          </a:p>
        </p:txBody>
      </p:sp>
      <p:graphicFrame>
        <p:nvGraphicFramePr>
          <p:cNvPr id="4" name="Group 3"/>
          <p:cNvGraphicFramePr>
            <a:graphicFrameLocks noGrp="1"/>
          </p:cNvGraphicFramePr>
          <p:nvPr>
            <p:ph sz="half" idx="1"/>
          </p:nvPr>
        </p:nvGraphicFramePr>
        <p:xfrm>
          <a:off x="5013325" y="2095500"/>
          <a:ext cx="3524250" cy="3994153"/>
        </p:xfrm>
        <a:graphic>
          <a:graphicData uri="http://schemas.openxmlformats.org/drawingml/2006/table">
            <a:tbl>
              <a:tblPr/>
              <a:tblGrid>
                <a:gridCol w="855663"/>
                <a:gridCol w="1338262"/>
                <a:gridCol w="1330325"/>
              </a:tblGrid>
              <a:tr h="1123950">
                <a:tc>
                  <a:txBody>
                    <a:bodyPr/>
                    <a:lstStyle/>
                    <a:p>
                      <a:pPr marL="0" marR="0" lvl="0" indent="0" algn="ctr" defTabSz="914400" rtl="0" eaLnBrk="1" fontAlgn="base" latinLnBrk="0" hangingPunct="1">
                        <a:lnSpc>
                          <a:spcPct val="100000"/>
                        </a:lnSpc>
                        <a:spcBef>
                          <a:spcPct val="30000"/>
                        </a:spcBef>
                        <a:spcAft>
                          <a:spcPct val="20000"/>
                        </a:spcAft>
                        <a:buClrTx/>
                        <a:buSzTx/>
                        <a:buFont typeface="Wingdings" pitchFamily="2" charset="2"/>
                        <a:buNone/>
                        <a:tabLst/>
                      </a:pPr>
                      <a:r>
                        <a:rPr kumimoji="0" lang="sl-SI" sz="1200" b="0" i="0" u="none" strike="noStrike" cap="none" normalizeH="0" baseline="0" smtClean="0">
                          <a:ln>
                            <a:noFill/>
                          </a:ln>
                          <a:solidFill>
                            <a:schemeClr val="tx1"/>
                          </a:solidFill>
                          <a:effectLst/>
                          <a:latin typeface="Verdana" pitchFamily="34" charset="0"/>
                        </a:rPr>
                        <a:t>Ojačanje</a:t>
                      </a:r>
                    </a:p>
                    <a:p>
                      <a:pPr marL="0" marR="0" lvl="0" indent="0" algn="ctr" defTabSz="914400" rtl="0" eaLnBrk="1" fontAlgn="base" latinLnBrk="0" hangingPunct="1">
                        <a:lnSpc>
                          <a:spcPct val="100000"/>
                        </a:lnSpc>
                        <a:spcBef>
                          <a:spcPct val="30000"/>
                        </a:spcBef>
                        <a:spcAft>
                          <a:spcPct val="20000"/>
                        </a:spcAft>
                        <a:buClrTx/>
                        <a:buSzTx/>
                        <a:buFont typeface="Wingdings" pitchFamily="2" charset="2"/>
                        <a:buNone/>
                        <a:tabLst/>
                      </a:pPr>
                      <a:r>
                        <a:rPr kumimoji="0" lang="sl-SI" sz="1200" b="0" i="0" u="none" strike="noStrike" cap="none" normalizeH="0" baseline="0" smtClean="0">
                          <a:ln>
                            <a:noFill/>
                          </a:ln>
                          <a:solidFill>
                            <a:schemeClr val="tx1"/>
                          </a:solidFill>
                          <a:effectLst/>
                          <a:latin typeface="Verdana" pitchFamily="34" charset="0"/>
                        </a:rPr>
                        <a:t>G(dB)</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0000"/>
                        </a:spcAft>
                        <a:buClrTx/>
                        <a:buSzTx/>
                        <a:buFont typeface="Wingdings" pitchFamily="2" charset="2"/>
                        <a:buNone/>
                        <a:tabLst/>
                      </a:pPr>
                      <a:r>
                        <a:rPr kumimoji="0" lang="sl-SI" sz="1200" b="0" i="0" u="none" strike="noStrike" cap="none" normalizeH="0" baseline="0" smtClean="0">
                          <a:ln>
                            <a:noFill/>
                          </a:ln>
                          <a:solidFill>
                            <a:schemeClr val="tx1"/>
                          </a:solidFill>
                          <a:effectLst/>
                          <a:latin typeface="Verdana" pitchFamily="34" charset="0"/>
                        </a:rPr>
                        <a:t>Razmerje moči</a:t>
                      </a:r>
                    </a:p>
                    <a:p>
                      <a:pPr marL="0" marR="0" lvl="0" indent="0" algn="ctr" defTabSz="914400" rtl="0" eaLnBrk="1" fontAlgn="base" latinLnBrk="0" hangingPunct="1">
                        <a:lnSpc>
                          <a:spcPct val="100000"/>
                        </a:lnSpc>
                        <a:spcBef>
                          <a:spcPct val="30000"/>
                        </a:spcBef>
                        <a:spcAft>
                          <a:spcPct val="20000"/>
                        </a:spcAft>
                        <a:buClrTx/>
                        <a:buSzTx/>
                        <a:buFont typeface="Wingdings" pitchFamily="2" charset="2"/>
                        <a:buNone/>
                        <a:tabLst/>
                      </a:pPr>
                      <a:r>
                        <a:rPr kumimoji="0" lang="sl-SI" sz="1200" b="0" i="0" u="none" strike="noStrike" cap="none" normalizeH="0" baseline="0" smtClean="0">
                          <a:ln>
                            <a:noFill/>
                          </a:ln>
                          <a:solidFill>
                            <a:schemeClr val="tx1"/>
                          </a:solidFill>
                          <a:effectLst/>
                          <a:latin typeface="Verdana" pitchFamily="34" charset="0"/>
                        </a:rPr>
                        <a:t>(P</a:t>
                      </a:r>
                      <a:r>
                        <a:rPr kumimoji="0" lang="sl-SI" sz="1200" b="0" i="0" u="none" strike="noStrike" cap="none" normalizeH="0" baseline="-25000" smtClean="0">
                          <a:ln>
                            <a:noFill/>
                          </a:ln>
                          <a:solidFill>
                            <a:schemeClr val="tx1"/>
                          </a:solidFill>
                          <a:effectLst/>
                          <a:latin typeface="Verdana" pitchFamily="34" charset="0"/>
                        </a:rPr>
                        <a:t>2</a:t>
                      </a:r>
                      <a:r>
                        <a:rPr kumimoji="0" lang="sl-SI" sz="1200" b="0" i="0" u="none" strike="noStrike" cap="none" normalizeH="0" baseline="0" smtClean="0">
                          <a:ln>
                            <a:noFill/>
                          </a:ln>
                          <a:solidFill>
                            <a:schemeClr val="tx1"/>
                          </a:solidFill>
                          <a:effectLst/>
                          <a:latin typeface="Verdana" pitchFamily="34" charset="0"/>
                        </a:rPr>
                        <a:t>/P</a:t>
                      </a:r>
                      <a:r>
                        <a:rPr kumimoji="0" lang="sl-SI" sz="1200" b="0" i="0" u="none" strike="noStrike" cap="none" normalizeH="0" baseline="-25000" smtClean="0">
                          <a:ln>
                            <a:noFill/>
                          </a:ln>
                          <a:solidFill>
                            <a:schemeClr val="tx1"/>
                          </a:solidFill>
                          <a:effectLst/>
                          <a:latin typeface="Verdana" pitchFamily="34" charset="0"/>
                        </a:rPr>
                        <a:t>1</a:t>
                      </a:r>
                      <a:r>
                        <a:rPr kumimoji="0" lang="sl-SI" sz="1200" b="0" i="0" u="none" strike="noStrike" cap="none" normalizeH="0" baseline="0" smtClean="0">
                          <a:ln>
                            <a:noFill/>
                          </a:ln>
                          <a:solidFill>
                            <a:schemeClr val="tx1"/>
                          </a:solidFill>
                          <a:effectLst/>
                          <a:latin typeface="Verdana" pitchFamily="34"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0000"/>
                        </a:spcAft>
                        <a:buClrTx/>
                        <a:buSzTx/>
                        <a:buFont typeface="Wingdings" pitchFamily="2" charset="2"/>
                        <a:buNone/>
                        <a:tabLst/>
                      </a:pPr>
                      <a:r>
                        <a:rPr kumimoji="0" lang="sl-SI" sz="1200" b="0" i="0" u="none" strike="noStrike" cap="none" normalizeH="0" baseline="0" smtClean="0">
                          <a:ln>
                            <a:noFill/>
                          </a:ln>
                          <a:solidFill>
                            <a:schemeClr val="tx1"/>
                          </a:solidFill>
                          <a:effectLst/>
                          <a:latin typeface="Verdana" pitchFamily="34" charset="0"/>
                        </a:rPr>
                        <a:t>Razmerje toka</a:t>
                      </a:r>
                    </a:p>
                    <a:p>
                      <a:pPr marL="0" marR="0" lvl="0" indent="0" algn="ctr" defTabSz="914400" rtl="0" eaLnBrk="1" fontAlgn="base" latinLnBrk="0" hangingPunct="1">
                        <a:lnSpc>
                          <a:spcPct val="100000"/>
                        </a:lnSpc>
                        <a:spcBef>
                          <a:spcPct val="30000"/>
                        </a:spcBef>
                        <a:spcAft>
                          <a:spcPct val="20000"/>
                        </a:spcAft>
                        <a:buClrTx/>
                        <a:buSzTx/>
                        <a:buFont typeface="Wingdings" pitchFamily="2" charset="2"/>
                        <a:buNone/>
                        <a:tabLst/>
                      </a:pPr>
                      <a:r>
                        <a:rPr kumimoji="0" lang="sl-SI" sz="1200" b="0" i="0" u="none" strike="noStrike" cap="none" normalizeH="0" baseline="0" smtClean="0">
                          <a:ln>
                            <a:noFill/>
                          </a:ln>
                          <a:solidFill>
                            <a:schemeClr val="tx1"/>
                          </a:solidFill>
                          <a:effectLst/>
                          <a:latin typeface="Verdana" pitchFamily="34" charset="0"/>
                        </a:rPr>
                        <a:t>ali napetosti</a:t>
                      </a:r>
                    </a:p>
                    <a:p>
                      <a:pPr marL="0" marR="0" lvl="0" indent="0" algn="ctr" defTabSz="914400" rtl="0" eaLnBrk="1" fontAlgn="base" latinLnBrk="0" hangingPunct="1">
                        <a:lnSpc>
                          <a:spcPct val="100000"/>
                        </a:lnSpc>
                        <a:spcBef>
                          <a:spcPct val="30000"/>
                        </a:spcBef>
                        <a:spcAft>
                          <a:spcPct val="20000"/>
                        </a:spcAft>
                        <a:buClrTx/>
                        <a:buSzTx/>
                        <a:buFont typeface="Wingdings" pitchFamily="2" charset="2"/>
                        <a:buNone/>
                        <a:tabLst/>
                      </a:pPr>
                      <a:r>
                        <a:rPr kumimoji="0" lang="sl-SI" sz="1200" b="0" i="0" u="none" strike="noStrike" cap="none" normalizeH="0" baseline="0" smtClean="0">
                          <a:ln>
                            <a:noFill/>
                          </a:ln>
                          <a:solidFill>
                            <a:schemeClr val="tx1"/>
                          </a:solidFill>
                          <a:effectLst/>
                          <a:latin typeface="Verdana" pitchFamily="34" charset="0"/>
                        </a:rPr>
                        <a:t>(I</a:t>
                      </a:r>
                      <a:r>
                        <a:rPr kumimoji="0" lang="sl-SI" sz="1200" b="0" i="0" u="none" strike="noStrike" cap="none" normalizeH="0" baseline="-25000" smtClean="0">
                          <a:ln>
                            <a:noFill/>
                          </a:ln>
                          <a:solidFill>
                            <a:schemeClr val="tx1"/>
                          </a:solidFill>
                          <a:effectLst/>
                          <a:latin typeface="Verdana" pitchFamily="34" charset="0"/>
                        </a:rPr>
                        <a:t>2</a:t>
                      </a:r>
                      <a:r>
                        <a:rPr kumimoji="0" lang="sl-SI" sz="1200" b="0" i="0" u="none" strike="noStrike" cap="none" normalizeH="0" baseline="0" smtClean="0">
                          <a:ln>
                            <a:noFill/>
                          </a:ln>
                          <a:solidFill>
                            <a:schemeClr val="tx1"/>
                          </a:solidFill>
                          <a:effectLst/>
                          <a:latin typeface="Verdana" pitchFamily="34" charset="0"/>
                        </a:rPr>
                        <a:t>/I</a:t>
                      </a:r>
                      <a:r>
                        <a:rPr kumimoji="0" lang="sl-SI" sz="1200" b="0" i="0" u="none" strike="noStrike" cap="none" normalizeH="0" baseline="-25000" smtClean="0">
                          <a:ln>
                            <a:noFill/>
                          </a:ln>
                          <a:solidFill>
                            <a:schemeClr val="tx1"/>
                          </a:solidFill>
                          <a:effectLst/>
                          <a:latin typeface="Verdana" pitchFamily="34" charset="0"/>
                        </a:rPr>
                        <a:t>1</a:t>
                      </a:r>
                      <a:r>
                        <a:rPr kumimoji="0" lang="sl-SI" sz="1200" b="0" i="0" u="none" strike="noStrike" cap="none" normalizeH="0" baseline="0" smtClean="0">
                          <a:ln>
                            <a:noFill/>
                          </a:ln>
                          <a:solidFill>
                            <a:schemeClr val="tx1"/>
                          </a:solidFill>
                          <a:effectLst/>
                          <a:latin typeface="Verdana" pitchFamily="34" charset="0"/>
                        </a:rPr>
                        <a:t>), (U</a:t>
                      </a:r>
                      <a:r>
                        <a:rPr kumimoji="0" lang="sl-SI" sz="1200" b="0" i="0" u="none" strike="noStrike" cap="none" normalizeH="0" baseline="-25000" smtClean="0">
                          <a:ln>
                            <a:noFill/>
                          </a:ln>
                          <a:solidFill>
                            <a:schemeClr val="tx1"/>
                          </a:solidFill>
                          <a:effectLst/>
                          <a:latin typeface="Verdana" pitchFamily="34" charset="0"/>
                        </a:rPr>
                        <a:t>2</a:t>
                      </a:r>
                      <a:r>
                        <a:rPr kumimoji="0" lang="sl-SI" sz="1200" b="0" i="0" u="none" strike="noStrike" cap="none" normalizeH="0" baseline="0" smtClean="0">
                          <a:ln>
                            <a:noFill/>
                          </a:ln>
                          <a:solidFill>
                            <a:schemeClr val="tx1"/>
                          </a:solidFill>
                          <a:effectLst/>
                          <a:latin typeface="Verdana" pitchFamily="34" charset="0"/>
                        </a:rPr>
                        <a:t>/U</a:t>
                      </a:r>
                      <a:r>
                        <a:rPr kumimoji="0" lang="sl-SI" sz="1200" b="0" i="0" u="none" strike="noStrike" cap="none" normalizeH="0" baseline="-25000" smtClean="0">
                          <a:ln>
                            <a:noFill/>
                          </a:ln>
                          <a:solidFill>
                            <a:schemeClr val="tx1"/>
                          </a:solidFill>
                          <a:effectLst/>
                          <a:latin typeface="Verdana" pitchFamily="34" charset="0"/>
                        </a:rPr>
                        <a:t>1</a:t>
                      </a:r>
                      <a:r>
                        <a:rPr kumimoji="0" lang="sl-SI" sz="1200" b="0" i="0" u="none" strike="noStrike" cap="none" normalizeH="0" baseline="0" smtClean="0">
                          <a:ln>
                            <a:noFill/>
                          </a:ln>
                          <a:solidFill>
                            <a:schemeClr val="tx1"/>
                          </a:solidFill>
                          <a:effectLst/>
                          <a:latin typeface="Verdana" pitchFamily="34"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22263">
                <a:tc>
                  <a:txBody>
                    <a:bodyPr/>
                    <a:lstStyle/>
                    <a:p>
                      <a:pPr marL="0" marR="0" lvl="0" indent="0" algn="ctr" defTabSz="914400" rtl="0" eaLnBrk="1" fontAlgn="base" latinLnBrk="0" hangingPunct="1">
                        <a:lnSpc>
                          <a:spcPct val="100000"/>
                        </a:lnSpc>
                        <a:spcBef>
                          <a:spcPct val="30000"/>
                        </a:spcBef>
                        <a:spcAft>
                          <a:spcPct val="20000"/>
                        </a:spcAft>
                        <a:buClrTx/>
                        <a:buSzTx/>
                        <a:buFont typeface="Wingdings" pitchFamily="2" charset="2"/>
                        <a:buNone/>
                        <a:tabLst/>
                      </a:pPr>
                      <a:r>
                        <a:rPr kumimoji="0" lang="sl-SI" sz="1200" b="0" i="0" u="none" strike="noStrike" cap="none" normalizeH="0" baseline="0" smtClean="0">
                          <a:ln>
                            <a:noFill/>
                          </a:ln>
                          <a:solidFill>
                            <a:schemeClr val="tx1"/>
                          </a:solidFill>
                          <a:effectLst/>
                          <a:latin typeface="Verdana" pitchFamily="34" charset="0"/>
                        </a:rPr>
                        <a:t>+ 20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0000"/>
                        </a:spcAft>
                        <a:buClrTx/>
                        <a:buSzTx/>
                        <a:buFont typeface="Wingdings" pitchFamily="2" charset="2"/>
                        <a:buNone/>
                        <a:tabLst/>
                      </a:pPr>
                      <a:r>
                        <a:rPr kumimoji="0" lang="sl-SI" sz="1200" b="0" i="0" u="none" strike="noStrike" cap="none" normalizeH="0" baseline="0" smtClean="0">
                          <a:ln>
                            <a:noFill/>
                          </a:ln>
                          <a:solidFill>
                            <a:schemeClr val="tx1"/>
                          </a:solidFill>
                          <a:effectLst/>
                          <a:latin typeface="Verdana" pitchFamily="34" charset="0"/>
                        </a:rPr>
                        <a:t>100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0000"/>
                        </a:spcAft>
                        <a:buClrTx/>
                        <a:buSzTx/>
                        <a:buFont typeface="Wingdings" pitchFamily="2" charset="2"/>
                        <a:buNone/>
                        <a:tabLst/>
                      </a:pPr>
                      <a:r>
                        <a:rPr kumimoji="0" lang="sl-SI" sz="1200" b="0" i="0" u="none" strike="noStrike" cap="none" normalizeH="0" baseline="0" smtClean="0">
                          <a:ln>
                            <a:noFill/>
                          </a:ln>
                          <a:solidFill>
                            <a:schemeClr val="tx1"/>
                          </a:solidFill>
                          <a:effectLst/>
                          <a:latin typeface="Verdana" pitchFamily="34" charset="0"/>
                        </a:rPr>
                        <a:t>10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30000"/>
                        </a:spcBef>
                        <a:spcAft>
                          <a:spcPct val="20000"/>
                        </a:spcAft>
                        <a:buClrTx/>
                        <a:buSzTx/>
                        <a:buFont typeface="Wingdings" pitchFamily="2" charset="2"/>
                        <a:buNone/>
                        <a:tabLst/>
                      </a:pPr>
                      <a:r>
                        <a:rPr kumimoji="0" lang="sl-SI" sz="1200" b="0" i="0" u="none" strike="noStrike" cap="none" normalizeH="0" baseline="0" smtClean="0">
                          <a:ln>
                            <a:noFill/>
                          </a:ln>
                          <a:solidFill>
                            <a:srgbClr val="2469AE"/>
                          </a:solidFill>
                          <a:effectLst/>
                          <a:latin typeface="Verdana" pitchFamily="34" charset="0"/>
                        </a:rPr>
                        <a:t>+ 10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0000"/>
                        </a:spcAft>
                        <a:buClrTx/>
                        <a:buSzTx/>
                        <a:buFont typeface="Wingdings" pitchFamily="2" charset="2"/>
                        <a:buNone/>
                        <a:tabLst/>
                      </a:pPr>
                      <a:r>
                        <a:rPr kumimoji="0" lang="sl-SI" sz="1200" b="0" i="0" u="none" strike="noStrike" cap="none" normalizeH="0" baseline="0" smtClean="0">
                          <a:ln>
                            <a:noFill/>
                          </a:ln>
                          <a:solidFill>
                            <a:schemeClr val="tx1"/>
                          </a:solidFill>
                          <a:effectLst/>
                          <a:latin typeface="Verdana" pitchFamily="34" charset="0"/>
                        </a:rPr>
                        <a:t>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0000"/>
                        </a:spcAft>
                        <a:buClrTx/>
                        <a:buSzTx/>
                        <a:buFont typeface="Wingdings" pitchFamily="2" charset="2"/>
                        <a:buNone/>
                        <a:tabLst/>
                      </a:pPr>
                      <a:r>
                        <a:rPr kumimoji="0" lang="sl-SI" sz="1200" b="0" i="0" u="none" strike="noStrike" cap="none" normalizeH="0" baseline="0" smtClean="0">
                          <a:ln>
                            <a:noFill/>
                          </a:ln>
                          <a:solidFill>
                            <a:schemeClr val="tx1"/>
                          </a:solidFill>
                          <a:effectLst/>
                          <a:latin typeface="Verdana" pitchFamily="34" charset="0"/>
                        </a:rPr>
                        <a:t>3.16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9088">
                <a:tc>
                  <a:txBody>
                    <a:bodyPr/>
                    <a:lstStyle/>
                    <a:p>
                      <a:pPr marL="0" marR="0" lvl="0" indent="0" algn="ctr" defTabSz="914400" rtl="0" eaLnBrk="1" fontAlgn="base" latinLnBrk="0" hangingPunct="1">
                        <a:lnSpc>
                          <a:spcPct val="100000"/>
                        </a:lnSpc>
                        <a:spcBef>
                          <a:spcPct val="30000"/>
                        </a:spcBef>
                        <a:spcAft>
                          <a:spcPct val="20000"/>
                        </a:spcAft>
                        <a:buClrTx/>
                        <a:buSzTx/>
                        <a:buFont typeface="Wingdings" pitchFamily="2" charset="2"/>
                        <a:buNone/>
                        <a:tabLst/>
                      </a:pPr>
                      <a:r>
                        <a:rPr kumimoji="0" lang="sl-SI" sz="1200" b="0" i="0" u="none" strike="noStrike" cap="none" normalizeH="0" baseline="0" smtClean="0">
                          <a:ln>
                            <a:noFill/>
                          </a:ln>
                          <a:solidFill>
                            <a:schemeClr val="tx1"/>
                          </a:solidFill>
                          <a:effectLst/>
                          <a:latin typeface="Verdana" pitchFamily="34" charset="0"/>
                        </a:rPr>
                        <a:t>+ 6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0000"/>
                        </a:spcAft>
                        <a:buClrTx/>
                        <a:buSzTx/>
                        <a:buFont typeface="Wingdings" pitchFamily="2" charset="2"/>
                        <a:buNone/>
                        <a:tabLst/>
                      </a:pPr>
                      <a:r>
                        <a:rPr kumimoji="0" lang="sl-SI" sz="1200" b="0" i="0" u="none" strike="noStrike" cap="none" normalizeH="0" baseline="0" smtClean="0">
                          <a:ln>
                            <a:noFill/>
                          </a:ln>
                          <a:solidFill>
                            <a:schemeClr val="tx1"/>
                          </a:solidFill>
                          <a:effectLst/>
                          <a:latin typeface="Verdana" pitchFamily="34" charset="0"/>
                        </a:rPr>
                        <a:t>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0000"/>
                        </a:spcAft>
                        <a:buClrTx/>
                        <a:buSzTx/>
                        <a:buFont typeface="Wingdings" pitchFamily="2" charset="2"/>
                        <a:buNone/>
                        <a:tabLst/>
                      </a:pPr>
                      <a:r>
                        <a:rPr kumimoji="0" lang="sl-SI" sz="1200" b="0" i="0" u="none" strike="noStrike" cap="none" normalizeH="0" baseline="0" smtClean="0">
                          <a:ln>
                            <a:noFill/>
                          </a:ln>
                          <a:solidFill>
                            <a:schemeClr val="tx1"/>
                          </a:solidFill>
                          <a:effectLst/>
                          <a:latin typeface="Verdana" pitchFamily="34" charset="0"/>
                        </a:rPr>
                        <a:t>2.00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9088">
                <a:tc>
                  <a:txBody>
                    <a:bodyPr/>
                    <a:lstStyle/>
                    <a:p>
                      <a:pPr marL="0" marR="0" lvl="0" indent="0" algn="ctr" defTabSz="914400" rtl="0" eaLnBrk="1" fontAlgn="base" latinLnBrk="0" hangingPunct="1">
                        <a:lnSpc>
                          <a:spcPct val="100000"/>
                        </a:lnSpc>
                        <a:spcBef>
                          <a:spcPct val="30000"/>
                        </a:spcBef>
                        <a:spcAft>
                          <a:spcPct val="20000"/>
                        </a:spcAft>
                        <a:buClrTx/>
                        <a:buSzTx/>
                        <a:buFont typeface="Wingdings" pitchFamily="2" charset="2"/>
                        <a:buNone/>
                        <a:tabLst/>
                      </a:pPr>
                      <a:r>
                        <a:rPr kumimoji="0" lang="sl-SI" sz="1200" b="0" i="0" u="none" strike="noStrike" cap="none" normalizeH="0" baseline="0" smtClean="0">
                          <a:ln>
                            <a:noFill/>
                          </a:ln>
                          <a:solidFill>
                            <a:srgbClr val="2469AE"/>
                          </a:solidFill>
                          <a:effectLst/>
                          <a:latin typeface="Verdana" pitchFamily="34" charset="0"/>
                        </a:rPr>
                        <a:t>+ 3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0000"/>
                        </a:spcAft>
                        <a:buClrTx/>
                        <a:buSzTx/>
                        <a:buFont typeface="Wingdings" pitchFamily="2" charset="2"/>
                        <a:buNone/>
                        <a:tabLst/>
                      </a:pPr>
                      <a:r>
                        <a:rPr kumimoji="0" lang="sl-SI" sz="1200" b="0" i="0" u="none" strike="noStrike" cap="none" normalizeH="0" baseline="0" smtClean="0">
                          <a:ln>
                            <a:noFill/>
                          </a:ln>
                          <a:solidFill>
                            <a:schemeClr val="tx1"/>
                          </a:solidFill>
                          <a:effectLst/>
                          <a:latin typeface="Verdana" pitchFamily="34" charset="0"/>
                        </a:rPr>
                        <a:t>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0000"/>
                        </a:spcAft>
                        <a:buClrTx/>
                        <a:buSzTx/>
                        <a:buFont typeface="Wingdings" pitchFamily="2" charset="2"/>
                        <a:buNone/>
                        <a:tabLst/>
                      </a:pPr>
                      <a:r>
                        <a:rPr kumimoji="0" lang="sl-SI" sz="1200" b="0" i="0" u="none" strike="noStrike" cap="none" normalizeH="0" baseline="0" smtClean="0">
                          <a:ln>
                            <a:noFill/>
                          </a:ln>
                          <a:solidFill>
                            <a:schemeClr val="tx1"/>
                          </a:solidFill>
                          <a:effectLst/>
                          <a:latin typeface="Verdana" pitchFamily="34" charset="0"/>
                        </a:rPr>
                        <a:t>1.141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30000"/>
                        </a:spcBef>
                        <a:spcAft>
                          <a:spcPct val="20000"/>
                        </a:spcAft>
                        <a:buClrTx/>
                        <a:buSzTx/>
                        <a:buFont typeface="Wingdings" pitchFamily="2" charset="2"/>
                        <a:buNone/>
                        <a:tabLst/>
                      </a:pPr>
                      <a:r>
                        <a:rPr kumimoji="0" lang="sl-SI" sz="1200" b="0" i="0" u="none" strike="noStrike" cap="none" normalizeH="0" baseline="0" smtClean="0">
                          <a:ln>
                            <a:noFill/>
                          </a:ln>
                          <a:solidFill>
                            <a:schemeClr val="tx1"/>
                          </a:solidFill>
                          <a:effectLst/>
                          <a:latin typeface="Verdana" pitchFamily="34" charset="0"/>
                        </a:rPr>
                        <a:t>   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0000"/>
                        </a:spcAft>
                        <a:buClrTx/>
                        <a:buSzTx/>
                        <a:buFont typeface="Wingdings" pitchFamily="2" charset="2"/>
                        <a:buNone/>
                        <a:tabLst/>
                      </a:pPr>
                      <a:r>
                        <a:rPr kumimoji="0" lang="sl-SI" sz="1200" b="0" i="0" u="none" strike="noStrike" cap="none" normalizeH="0" baseline="0" smtClean="0">
                          <a:ln>
                            <a:noFill/>
                          </a:ln>
                          <a:solidFill>
                            <a:schemeClr val="tx1"/>
                          </a:solidFill>
                          <a:effectLst/>
                          <a:latin typeface="Verdana" pitchFamily="34" charset="0"/>
                        </a:rPr>
                        <a:t>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0000"/>
                        </a:spcAft>
                        <a:buClrTx/>
                        <a:buSzTx/>
                        <a:buFont typeface="Wingdings" pitchFamily="2" charset="2"/>
                        <a:buNone/>
                        <a:tabLst/>
                      </a:pPr>
                      <a:r>
                        <a:rPr kumimoji="0" lang="sl-SI" sz="1200" b="0" i="0" u="none" strike="noStrike" cap="none" normalizeH="0" baseline="0" smtClean="0">
                          <a:ln>
                            <a:noFill/>
                          </a:ln>
                          <a:solidFill>
                            <a:schemeClr val="tx1"/>
                          </a:solidFill>
                          <a:effectLst/>
                          <a:latin typeface="Verdana" pitchFamily="34" charset="0"/>
                        </a:rPr>
                        <a:t>1.00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9088">
                <a:tc>
                  <a:txBody>
                    <a:bodyPr/>
                    <a:lstStyle/>
                    <a:p>
                      <a:pPr marL="0" marR="0" lvl="0" indent="0" algn="ctr" defTabSz="914400" rtl="0" eaLnBrk="1" fontAlgn="base" latinLnBrk="0" hangingPunct="1">
                        <a:lnSpc>
                          <a:spcPct val="100000"/>
                        </a:lnSpc>
                        <a:spcBef>
                          <a:spcPct val="30000"/>
                        </a:spcBef>
                        <a:spcAft>
                          <a:spcPct val="20000"/>
                        </a:spcAft>
                        <a:buClrTx/>
                        <a:buSzTx/>
                        <a:buFontTx/>
                        <a:buChar char="-"/>
                        <a:tabLst/>
                      </a:pPr>
                      <a:r>
                        <a:rPr kumimoji="0" lang="sl-SI" sz="1200" b="0" i="0" u="none" strike="noStrike" cap="none" normalizeH="0" baseline="0" smtClean="0">
                          <a:ln>
                            <a:noFill/>
                          </a:ln>
                          <a:solidFill>
                            <a:schemeClr val="tx1"/>
                          </a:solidFill>
                          <a:effectLst/>
                          <a:latin typeface="Verdana" pitchFamily="34" charset="0"/>
                        </a:rPr>
                        <a:t> 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0000"/>
                        </a:spcAft>
                        <a:buClrTx/>
                        <a:buSzTx/>
                        <a:buFont typeface="Wingdings" pitchFamily="2" charset="2"/>
                        <a:buNone/>
                        <a:tabLst/>
                      </a:pPr>
                      <a:r>
                        <a:rPr kumimoji="0" lang="sl-SI" sz="1200" b="0" i="0" u="none" strike="noStrike" cap="none" normalizeH="0" baseline="0" smtClean="0">
                          <a:ln>
                            <a:noFill/>
                          </a:ln>
                          <a:solidFill>
                            <a:schemeClr val="tx1"/>
                          </a:solidFill>
                          <a:effectLst/>
                          <a:latin typeface="Verdana" pitchFamily="34" charset="0"/>
                        </a:rPr>
                        <a:t>0.50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0000"/>
                        </a:spcAft>
                        <a:buClrTx/>
                        <a:buSzTx/>
                        <a:buFont typeface="Wingdings" pitchFamily="2" charset="2"/>
                        <a:buNone/>
                        <a:tabLst/>
                      </a:pPr>
                      <a:r>
                        <a:rPr kumimoji="0" lang="sl-SI" sz="1200" b="0" i="0" u="none" strike="noStrike" cap="none" normalizeH="0" baseline="0" smtClean="0">
                          <a:ln>
                            <a:noFill/>
                          </a:ln>
                          <a:solidFill>
                            <a:schemeClr val="tx1"/>
                          </a:solidFill>
                          <a:effectLst/>
                          <a:latin typeface="Verdana" pitchFamily="34" charset="0"/>
                        </a:rPr>
                        <a:t>0.71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9088">
                <a:tc>
                  <a:txBody>
                    <a:bodyPr/>
                    <a:lstStyle/>
                    <a:p>
                      <a:pPr marL="0" marR="0" lvl="0" indent="0" algn="ctr" defTabSz="914400" rtl="0" eaLnBrk="1" fontAlgn="base" latinLnBrk="0" hangingPunct="1">
                        <a:lnSpc>
                          <a:spcPct val="100000"/>
                        </a:lnSpc>
                        <a:spcBef>
                          <a:spcPct val="30000"/>
                        </a:spcBef>
                        <a:spcAft>
                          <a:spcPct val="20000"/>
                        </a:spcAft>
                        <a:buClrTx/>
                        <a:buSzTx/>
                        <a:buFontTx/>
                        <a:buChar char="-"/>
                        <a:tabLst/>
                      </a:pPr>
                      <a:r>
                        <a:rPr kumimoji="0" lang="sl-SI" sz="1200" b="0" i="0" u="none" strike="noStrike" cap="none" normalizeH="0" baseline="0" smtClean="0">
                          <a:ln>
                            <a:noFill/>
                          </a:ln>
                          <a:solidFill>
                            <a:schemeClr val="tx1"/>
                          </a:solidFill>
                          <a:effectLst/>
                          <a:latin typeface="Verdana" pitchFamily="34" charset="0"/>
                        </a:rPr>
                        <a:t> 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0000"/>
                        </a:spcAft>
                        <a:buClrTx/>
                        <a:buSzTx/>
                        <a:buFont typeface="Wingdings" pitchFamily="2" charset="2"/>
                        <a:buNone/>
                        <a:tabLst/>
                      </a:pPr>
                      <a:r>
                        <a:rPr kumimoji="0" lang="sl-SI" sz="1200" b="0" i="0" u="none" strike="noStrike" cap="none" normalizeH="0" baseline="0" smtClean="0">
                          <a:ln>
                            <a:noFill/>
                          </a:ln>
                          <a:solidFill>
                            <a:schemeClr val="tx1"/>
                          </a:solidFill>
                          <a:effectLst/>
                          <a:latin typeface="Verdana" pitchFamily="34" charset="0"/>
                        </a:rPr>
                        <a:t>0.25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0000"/>
                        </a:spcAft>
                        <a:buClrTx/>
                        <a:buSzTx/>
                        <a:buFont typeface="Wingdings" pitchFamily="2" charset="2"/>
                        <a:buNone/>
                        <a:tabLst/>
                      </a:pPr>
                      <a:r>
                        <a:rPr kumimoji="0" lang="sl-SI" sz="1200" b="0" i="0" u="none" strike="noStrike" cap="none" normalizeH="0" baseline="0" smtClean="0">
                          <a:ln>
                            <a:noFill/>
                          </a:ln>
                          <a:solidFill>
                            <a:schemeClr val="tx1"/>
                          </a:solidFill>
                          <a:effectLst/>
                          <a:latin typeface="Verdana" pitchFamily="34" charset="0"/>
                        </a:rPr>
                        <a:t>0.50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7500">
                <a:tc>
                  <a:txBody>
                    <a:bodyPr/>
                    <a:lstStyle/>
                    <a:p>
                      <a:pPr marL="0" marR="0" lvl="0" indent="0" algn="ctr" defTabSz="914400" rtl="0" eaLnBrk="1" fontAlgn="base" latinLnBrk="0" hangingPunct="1">
                        <a:lnSpc>
                          <a:spcPct val="100000"/>
                        </a:lnSpc>
                        <a:spcBef>
                          <a:spcPct val="30000"/>
                        </a:spcBef>
                        <a:spcAft>
                          <a:spcPct val="20000"/>
                        </a:spcAft>
                        <a:buClrTx/>
                        <a:buSzTx/>
                        <a:buFontTx/>
                        <a:buChar char="-"/>
                        <a:tabLst/>
                      </a:pPr>
                      <a:r>
                        <a:rPr kumimoji="0" lang="sl-SI" sz="1200" b="0" i="0" u="none" strike="noStrike" cap="none" normalizeH="0" baseline="0" smtClean="0">
                          <a:ln>
                            <a:noFill/>
                          </a:ln>
                          <a:solidFill>
                            <a:schemeClr val="tx1"/>
                          </a:solidFill>
                          <a:effectLst/>
                          <a:latin typeface="Verdana" pitchFamily="34" charset="0"/>
                        </a:rPr>
                        <a:t> 10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0000"/>
                        </a:spcAft>
                        <a:buClrTx/>
                        <a:buSzTx/>
                        <a:buFont typeface="Wingdings" pitchFamily="2" charset="2"/>
                        <a:buNone/>
                        <a:tabLst/>
                      </a:pPr>
                      <a:r>
                        <a:rPr kumimoji="0" lang="sl-SI" sz="1200" b="0" i="0" u="none" strike="noStrike" cap="none" normalizeH="0" baseline="0" smtClean="0">
                          <a:ln>
                            <a:noFill/>
                          </a:ln>
                          <a:solidFill>
                            <a:schemeClr val="tx1"/>
                          </a:solidFill>
                          <a:effectLst/>
                          <a:latin typeface="Verdana" pitchFamily="34" charset="0"/>
                        </a:rPr>
                        <a:t>0.10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0000"/>
                        </a:spcAft>
                        <a:buClrTx/>
                        <a:buSzTx/>
                        <a:buFont typeface="Wingdings" pitchFamily="2" charset="2"/>
                        <a:buNone/>
                        <a:tabLst/>
                      </a:pPr>
                      <a:r>
                        <a:rPr kumimoji="0" lang="sl-SI" sz="1200" b="0" i="0" u="none" strike="noStrike" cap="none" normalizeH="0" baseline="0" smtClean="0">
                          <a:ln>
                            <a:noFill/>
                          </a:ln>
                          <a:solidFill>
                            <a:schemeClr val="tx1"/>
                          </a:solidFill>
                          <a:effectLst/>
                          <a:latin typeface="Verdana" pitchFamily="34" charset="0"/>
                        </a:rPr>
                        <a:t>0.32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19088">
                <a:tc>
                  <a:txBody>
                    <a:bodyPr/>
                    <a:lstStyle/>
                    <a:p>
                      <a:pPr marL="0" marR="0" lvl="0" indent="0" algn="ctr" defTabSz="914400" rtl="0" eaLnBrk="1" fontAlgn="base" latinLnBrk="0" hangingPunct="1">
                        <a:lnSpc>
                          <a:spcPct val="100000"/>
                        </a:lnSpc>
                        <a:spcBef>
                          <a:spcPct val="30000"/>
                        </a:spcBef>
                        <a:spcAft>
                          <a:spcPct val="20000"/>
                        </a:spcAft>
                        <a:buClrTx/>
                        <a:buSzTx/>
                        <a:buFont typeface="Wingdings" pitchFamily="2" charset="2"/>
                        <a:buNone/>
                        <a:tabLst/>
                      </a:pPr>
                      <a:r>
                        <a:rPr kumimoji="0" lang="sl-SI" sz="1200" b="0" i="0" u="none" strike="noStrike" cap="none" normalizeH="0" baseline="0" smtClean="0">
                          <a:ln>
                            <a:noFill/>
                          </a:ln>
                          <a:solidFill>
                            <a:schemeClr val="tx1"/>
                          </a:solidFill>
                          <a:effectLst/>
                          <a:latin typeface="Verdana" pitchFamily="34" charset="0"/>
                        </a:rPr>
                        <a:t>- 20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0000"/>
                        </a:spcAft>
                        <a:buClrTx/>
                        <a:buSzTx/>
                        <a:buFont typeface="Wingdings" pitchFamily="2" charset="2"/>
                        <a:buNone/>
                        <a:tabLst/>
                      </a:pPr>
                      <a:r>
                        <a:rPr kumimoji="0" lang="sl-SI" sz="1200" b="0" i="0" u="none" strike="noStrike" cap="none" normalizeH="0" baseline="0" smtClean="0">
                          <a:ln>
                            <a:noFill/>
                          </a:ln>
                          <a:solidFill>
                            <a:schemeClr val="tx1"/>
                          </a:solidFill>
                          <a:effectLst/>
                          <a:latin typeface="Verdana" pitchFamily="34" charset="0"/>
                        </a:rPr>
                        <a:t>0.01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0000"/>
                        </a:spcAft>
                        <a:buClrTx/>
                        <a:buSzTx/>
                        <a:buFont typeface="Wingdings" pitchFamily="2" charset="2"/>
                        <a:buNone/>
                        <a:tabLst/>
                      </a:pPr>
                      <a:r>
                        <a:rPr kumimoji="0" lang="sl-SI" sz="1200" b="0" i="0" u="none" strike="noStrike" cap="none" normalizeH="0" baseline="0" smtClean="0">
                          <a:ln>
                            <a:noFill/>
                          </a:ln>
                          <a:solidFill>
                            <a:schemeClr val="tx1"/>
                          </a:solidFill>
                          <a:effectLst/>
                          <a:latin typeface="Verdana" pitchFamily="34" charset="0"/>
                        </a:rPr>
                        <a:t>0.10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5" name="Object 49"/>
          <p:cNvGraphicFramePr>
            <a:graphicFrameLocks noChangeAspect="1"/>
          </p:cNvGraphicFramePr>
          <p:nvPr/>
        </p:nvGraphicFramePr>
        <p:xfrm>
          <a:off x="603250" y="2790825"/>
          <a:ext cx="3795713" cy="2587625"/>
        </p:xfrm>
        <a:graphic>
          <a:graphicData uri="http://schemas.openxmlformats.org/presentationml/2006/ole">
            <mc:AlternateContent xmlns:mc="http://schemas.openxmlformats.org/markup-compatibility/2006">
              <mc:Choice xmlns:v="urn:schemas-microsoft-com:vml" Requires="v">
                <p:oleObj spid="_x0000_s7242" name="Equation" r:id="rId3" imgW="3390840" imgH="2311200" progId="Equation.3">
                  <p:embed/>
                </p:oleObj>
              </mc:Choice>
              <mc:Fallback>
                <p:oleObj name="Equation" r:id="rId3" imgW="3390840" imgH="231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0" y="2790825"/>
                        <a:ext cx="3795713" cy="2587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50"/>
          <p:cNvSpPr txBox="1">
            <a:spLocks noChangeArrowheads="1"/>
          </p:cNvSpPr>
          <p:nvPr/>
        </p:nvSpPr>
        <p:spPr bwMode="auto">
          <a:xfrm>
            <a:off x="450850" y="1517650"/>
            <a:ext cx="8097838" cy="696913"/>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a:t>DECIBEL je relativna enota, s katero določamo ojačanje in slabljenje</a:t>
            </a:r>
          </a:p>
          <a:p>
            <a:pPr eaLnBrk="0" hangingPunct="0">
              <a:spcBef>
                <a:spcPct val="20000"/>
              </a:spcBef>
              <a:buClr>
                <a:schemeClr val="tx2"/>
              </a:buClr>
              <a:buSzPct val="75000"/>
              <a:buFont typeface="Monotype Sorts"/>
              <a:buNone/>
            </a:pPr>
            <a:r>
              <a:rPr lang="sl-SI"/>
              <a:t>sistema. </a:t>
            </a:r>
          </a:p>
        </p:txBody>
      </p:sp>
      <p:graphicFrame>
        <p:nvGraphicFramePr>
          <p:cNvPr id="7" name="Object 51"/>
          <p:cNvGraphicFramePr>
            <a:graphicFrameLocks noChangeAspect="1"/>
          </p:cNvGraphicFramePr>
          <p:nvPr/>
        </p:nvGraphicFramePr>
        <p:xfrm>
          <a:off x="560388" y="5629275"/>
          <a:ext cx="4164012" cy="569913"/>
        </p:xfrm>
        <a:graphic>
          <a:graphicData uri="http://schemas.openxmlformats.org/presentationml/2006/ole">
            <mc:AlternateContent xmlns:mc="http://schemas.openxmlformats.org/markup-compatibility/2006">
              <mc:Choice xmlns:v="urn:schemas-microsoft-com:vml" Requires="v">
                <p:oleObj spid="_x0000_s7243" name="Equation" r:id="rId5" imgW="3340080" imgH="457200" progId="Equation.3">
                  <p:embed/>
                </p:oleObj>
              </mc:Choice>
              <mc:Fallback>
                <p:oleObj name="Equation" r:id="rId5" imgW="334008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388" y="5629275"/>
                        <a:ext cx="4164012" cy="569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Line 52"/>
          <p:cNvSpPr>
            <a:spLocks noChangeShapeType="1"/>
          </p:cNvSpPr>
          <p:nvPr/>
        </p:nvSpPr>
        <p:spPr bwMode="auto">
          <a:xfrm flipH="1">
            <a:off x="1981200" y="2362200"/>
            <a:ext cx="361950" cy="476250"/>
          </a:xfrm>
          <a:prstGeom prst="line">
            <a:avLst/>
          </a:prstGeom>
          <a:noFill/>
          <a:ln w="12700">
            <a:solidFill>
              <a:srgbClr val="336600"/>
            </a:solidFill>
            <a:round/>
            <a:headEnd type="none" w="sm" len="sm"/>
            <a:tailEnd type="triangle" w="sm" len="sm"/>
          </a:ln>
        </p:spPr>
        <p:txBody>
          <a:bodyPr>
            <a:spAutoFit/>
          </a:bodyPr>
          <a:lstStyle/>
          <a:p>
            <a:endParaRPr lang="sl-SI"/>
          </a:p>
        </p:txBody>
      </p:sp>
      <p:sp>
        <p:nvSpPr>
          <p:cNvPr id="9" name="Line 53"/>
          <p:cNvSpPr>
            <a:spLocks noChangeShapeType="1"/>
          </p:cNvSpPr>
          <p:nvPr/>
        </p:nvSpPr>
        <p:spPr bwMode="auto">
          <a:xfrm flipH="1" flipV="1">
            <a:off x="1933575" y="3267075"/>
            <a:ext cx="581025" cy="219075"/>
          </a:xfrm>
          <a:prstGeom prst="line">
            <a:avLst/>
          </a:prstGeom>
          <a:noFill/>
          <a:ln w="12700">
            <a:solidFill>
              <a:srgbClr val="336600"/>
            </a:solidFill>
            <a:round/>
            <a:headEnd type="none" w="sm" len="sm"/>
            <a:tailEnd type="triangle" w="sm" len="sm"/>
          </a:ln>
        </p:spPr>
        <p:txBody>
          <a:bodyPr>
            <a:spAutoFit/>
          </a:bodyPr>
          <a:lstStyle/>
          <a:p>
            <a:endParaRPr lang="sl-SI"/>
          </a:p>
        </p:txBody>
      </p:sp>
      <p:sp>
        <p:nvSpPr>
          <p:cNvPr id="10" name="Text Box 54"/>
          <p:cNvSpPr txBox="1">
            <a:spLocks noChangeArrowheads="1"/>
          </p:cNvSpPr>
          <p:nvPr/>
        </p:nvSpPr>
        <p:spPr bwMode="auto">
          <a:xfrm>
            <a:off x="2460625" y="3295650"/>
            <a:ext cx="1635125" cy="630238"/>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sz="1600"/>
              <a:t>moč na vhodu</a:t>
            </a:r>
          </a:p>
          <a:p>
            <a:pPr eaLnBrk="0" hangingPunct="0">
              <a:spcBef>
                <a:spcPct val="20000"/>
              </a:spcBef>
              <a:buClr>
                <a:schemeClr val="tx2"/>
              </a:buClr>
              <a:buSzPct val="75000"/>
              <a:buFont typeface="Monotype Sorts"/>
              <a:buNone/>
            </a:pPr>
            <a:r>
              <a:rPr lang="sl-SI" sz="1600"/>
              <a:t>sistema</a:t>
            </a:r>
          </a:p>
        </p:txBody>
      </p:sp>
      <p:sp>
        <p:nvSpPr>
          <p:cNvPr id="11" name="Text Box 55"/>
          <p:cNvSpPr txBox="1">
            <a:spLocks noChangeArrowheads="1"/>
          </p:cNvSpPr>
          <p:nvPr/>
        </p:nvSpPr>
        <p:spPr bwMode="auto">
          <a:xfrm>
            <a:off x="2317750" y="2152650"/>
            <a:ext cx="1676400" cy="630238"/>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chemeClr val="tx2"/>
              </a:buClr>
              <a:buSzPct val="75000"/>
              <a:buFont typeface="Monotype Sorts"/>
              <a:buNone/>
            </a:pPr>
            <a:r>
              <a:rPr lang="sl-SI" sz="1600"/>
              <a:t>moč na izhodu</a:t>
            </a:r>
          </a:p>
          <a:p>
            <a:pPr eaLnBrk="0" hangingPunct="0">
              <a:spcBef>
                <a:spcPct val="20000"/>
              </a:spcBef>
              <a:buClr>
                <a:schemeClr val="tx2"/>
              </a:buClr>
              <a:buSzPct val="75000"/>
              <a:buFont typeface="Monotype Sorts"/>
              <a:buNone/>
            </a:pPr>
            <a:r>
              <a:rPr lang="sl-SI" sz="1600"/>
              <a:t>sistema</a:t>
            </a:r>
          </a:p>
        </p:txBody>
      </p:sp>
      <p:sp>
        <p:nvSpPr>
          <p:cNvPr id="12" name="Line 56"/>
          <p:cNvSpPr>
            <a:spLocks noChangeShapeType="1"/>
          </p:cNvSpPr>
          <p:nvPr/>
        </p:nvSpPr>
        <p:spPr bwMode="auto">
          <a:xfrm flipH="1">
            <a:off x="533400" y="3305175"/>
            <a:ext cx="1743075" cy="0"/>
          </a:xfrm>
          <a:prstGeom prst="line">
            <a:avLst/>
          </a:prstGeom>
          <a:noFill/>
          <a:ln w="12700">
            <a:solidFill>
              <a:srgbClr val="FF3300"/>
            </a:solidFill>
            <a:round/>
            <a:headEnd type="none" w="sm" len="sm"/>
            <a:tailEnd type="none" w="sm" len="sm"/>
          </a:ln>
        </p:spPr>
        <p:txBody>
          <a:bodyPr>
            <a:spAutoFit/>
          </a:bodyPr>
          <a:lstStyle/>
          <a:p>
            <a:endParaRPr lang="sl-SI"/>
          </a:p>
        </p:txBody>
      </p:sp>
      <p:sp>
        <p:nvSpPr>
          <p:cNvPr id="13" name="Date Placeholder 12"/>
          <p:cNvSpPr>
            <a:spLocks noGrp="1"/>
          </p:cNvSpPr>
          <p:nvPr>
            <p:ph type="dt" sz="half" idx="10"/>
          </p:nvPr>
        </p:nvSpPr>
        <p:spPr/>
        <p:txBody>
          <a:bodyPr/>
          <a:lstStyle/>
          <a:p>
            <a:fld id="{F5704558-62AC-4FC2-8194-2D4BC90E1739}" type="datetime1">
              <a:rPr lang="sl-SI" smtClean="0"/>
              <a:t>19.2.2018</a:t>
            </a:fld>
            <a:endParaRPr lang="sl-SI"/>
          </a:p>
        </p:txBody>
      </p:sp>
      <p:sp>
        <p:nvSpPr>
          <p:cNvPr id="14" name="Slide Number Placeholder 13"/>
          <p:cNvSpPr>
            <a:spLocks noGrp="1"/>
          </p:cNvSpPr>
          <p:nvPr>
            <p:ph type="sldNum" sz="quarter" idx="12"/>
          </p:nvPr>
        </p:nvSpPr>
        <p:spPr/>
        <p:txBody>
          <a:bodyPr/>
          <a:lstStyle/>
          <a:p>
            <a:fld id="{67B31914-70C8-4125-B31F-AE8E946298AF}" type="slidenum">
              <a:rPr lang="sl-SI" smtClean="0"/>
              <a:t>9</a:t>
            </a:fld>
            <a:endParaRPr lang="sl-SI"/>
          </a:p>
        </p:txBody>
      </p:sp>
    </p:spTree>
    <p:extLst>
      <p:ext uri="{BB962C8B-B14F-4D97-AF65-F5344CB8AC3E}">
        <p14:creationId xmlns:p14="http://schemas.microsoft.com/office/powerpoint/2010/main" val="2007697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800</TotalTime>
  <Words>1496</Words>
  <Application>Microsoft Office PowerPoint</Application>
  <PresentationFormat>On-screen Show (4:3)</PresentationFormat>
  <Paragraphs>401</Paragraphs>
  <Slides>50</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53" baseType="lpstr">
      <vt:lpstr>Office Theme</vt:lpstr>
      <vt:lpstr>Enačba</vt:lpstr>
      <vt:lpstr>Equation</vt:lpstr>
      <vt:lpstr>Antene</vt:lpstr>
      <vt:lpstr>Vsebina</vt:lpstr>
      <vt:lpstr>Izmenični tok in napetost</vt:lpstr>
      <vt:lpstr>Generator izmenične napetosti</vt:lpstr>
      <vt:lpstr>Sinusna oblika signala</vt:lpstr>
      <vt:lpstr>Opis sinusnega signala</vt:lpstr>
      <vt:lpstr>Električna moč</vt:lpstr>
      <vt:lpstr>Prilagoditev</vt:lpstr>
      <vt:lpstr>Decibel</vt:lpstr>
      <vt:lpstr>Računanje z decibeli</vt:lpstr>
      <vt:lpstr>Vsebina</vt:lpstr>
      <vt:lpstr>Valovanje</vt:lpstr>
      <vt:lpstr>Valovanje</vt:lpstr>
      <vt:lpstr>Elektromagnetni valovi</vt:lpstr>
      <vt:lpstr>Elektromagnetno valovanje</vt:lpstr>
      <vt:lpstr>Prepustnost atmosfere</vt:lpstr>
      <vt:lpstr>Zemeljska atmosfera</vt:lpstr>
      <vt:lpstr>Vsebina</vt:lpstr>
      <vt:lpstr>Antena</vt:lpstr>
      <vt:lpstr>Oblike anten</vt:lpstr>
      <vt:lpstr>Horizont</vt:lpstr>
      <vt:lpstr>Izotropna antena</vt:lpstr>
      <vt:lpstr>Sevalni diagram</vt:lpstr>
      <vt:lpstr>Parametri antene</vt:lpstr>
      <vt:lpstr>Vsebina</vt:lpstr>
      <vt:lpstr>Polvalni dipol</vt:lpstr>
      <vt:lpstr>Sevanje dipola</vt:lpstr>
      <vt:lpstr>Izvedbe dipolov</vt:lpstr>
      <vt:lpstr>Dolžina dipola</vt:lpstr>
      <vt:lpstr>Princip zrcaljenja</vt:lpstr>
      <vt:lpstr>Polovični dipol</vt:lpstr>
      <vt:lpstr>Vsebina</vt:lpstr>
      <vt:lpstr>Spirala ali viba</vt:lpstr>
      <vt:lpstr>Vijačnica (helix)</vt:lpstr>
      <vt:lpstr>Vijačne antene</vt:lpstr>
      <vt:lpstr>Helix z bočnim sevanjem</vt:lpstr>
      <vt:lpstr>Helix z osnim sevanjem</vt:lpstr>
      <vt:lpstr>Helix s povratnim sevanjem</vt:lpstr>
      <vt:lpstr>Vijačna antena z osnim sevanjem</vt:lpstr>
      <vt:lpstr>Reflektor</vt:lpstr>
      <vt:lpstr>Načrtovanje vijačne antene</vt:lpstr>
      <vt:lpstr>Napajanje vijačne antene</vt:lpstr>
      <vt:lpstr>Prilagoditev s transformatorjem</vt:lpstr>
      <vt:lpstr>Praktična izvedba za "HAB"</vt:lpstr>
      <vt:lpstr>Osnova je "skleda"</vt:lpstr>
      <vt:lpstr>Vijačnica</vt:lpstr>
      <vt:lpstr>Napajnje in prilagoditev</vt:lpstr>
      <vt:lpstr>Kotni reflektor</vt:lpstr>
      <vt:lpstr>Hvala za pozornost</vt:lpstr>
      <vt:lpstr>Viri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Antene</dc:title>
  <dc:creator>Marko</dc:creator>
  <cp:lastModifiedBy>Marko</cp:lastModifiedBy>
  <cp:revision>38</cp:revision>
  <dcterms:created xsi:type="dcterms:W3CDTF">2018-02-19T07:03:49Z</dcterms:created>
  <dcterms:modified xsi:type="dcterms:W3CDTF">2018-02-19T20:24:45Z</dcterms:modified>
</cp:coreProperties>
</file>